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730" autoAdjust="0"/>
  </p:normalViewPr>
  <p:slideViewPr>
    <p:cSldViewPr snapToGrid="0">
      <p:cViewPr>
        <p:scale>
          <a:sx n="50" d="100"/>
          <a:sy n="50" d="100"/>
        </p:scale>
        <p:origin x="22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C1704-9036-4FF5-A7C1-BC730FAEA77D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73BCF-4E2C-4B53-97AA-7BF7CAF53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8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Cellular metabolism, protein synthesis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73BCF-4E2C-4B53-97AA-7BF7CAF53D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0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Ap</a:t>
            </a:r>
            <a:r>
              <a:rPr lang="en-US" dirty="0" smtClean="0"/>
              <a:t> and ion leak  + Metabolism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73BCF-4E2C-4B53-97AA-7BF7CAF53D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09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PUMP (ATP- driven), Exchanges and Pump (ATP) if in nerve</a:t>
            </a:r>
            <a:r>
              <a:rPr lang="en-US" baseline="0" dirty="0" smtClean="0"/>
              <a:t> terminals since Ca2+ comes 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73BCF-4E2C-4B53-97AA-7BF7CAF53D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00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Nerve terminals also vesicle</a:t>
            </a:r>
            <a:r>
              <a:rPr lang="en-US" baseline="0" dirty="0" smtClean="0"/>
              <a:t> loading and H+ balance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73BCF-4E2C-4B53-97AA-7BF7CAF53D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24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Other factors which</a:t>
            </a:r>
            <a:r>
              <a:rPr lang="en-US" baseline="0" dirty="0" smtClean="0">
                <a:solidFill>
                  <a:srgbClr val="7030A0"/>
                </a:solidFill>
              </a:rPr>
              <a:t> need to be considered (Purple)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73BCF-4E2C-4B53-97AA-7BF7CAF53D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69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EAAT- glutamate </a:t>
            </a:r>
            <a:r>
              <a:rPr lang="en-US" dirty="0" err="1" smtClean="0"/>
              <a:t>transportor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 Na</a:t>
            </a:r>
            <a:r>
              <a:rPr lang="en-US" baseline="30000" dirty="0" smtClean="0"/>
              <a:t>+</a:t>
            </a:r>
            <a:r>
              <a:rPr lang="en-US" dirty="0" smtClean="0"/>
              <a:t> and 1 H</a:t>
            </a:r>
            <a:r>
              <a:rPr lang="en-US" baseline="30000" dirty="0" smtClean="0"/>
              <a:t>+</a:t>
            </a:r>
            <a:r>
              <a:rPr lang="en-US" dirty="0" smtClean="0"/>
              <a:t> inward, and K</a:t>
            </a:r>
            <a:r>
              <a:rPr lang="en-US" baseline="30000" dirty="0" smtClean="0"/>
              <a:t>+</a:t>
            </a:r>
            <a:r>
              <a:rPr lang="en-US" dirty="0" smtClean="0"/>
              <a:t> outward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73BCF-4E2C-4B53-97AA-7BF7CAF53D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34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6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7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7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1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8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0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9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3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7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E2C45-E5F2-4790-8DDF-EEFD7A0DEE1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5DF37-DB5E-4E44-BE67-9A206BAD6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4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81084" y="932330"/>
            <a:ext cx="5755340" cy="46616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58118" y="1272988"/>
            <a:ext cx="896470" cy="376518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677231" y="1367624"/>
            <a:ext cx="604299" cy="169923"/>
          </a:xfrm>
          <a:custGeom>
            <a:avLst/>
            <a:gdLst>
              <a:gd name="connsiteX0" fmla="*/ 0 w 604299"/>
              <a:gd name="connsiteY0" fmla="*/ 127221 h 169923"/>
              <a:gd name="connsiteX1" fmla="*/ 31806 w 604299"/>
              <a:gd name="connsiteY1" fmla="*/ 39757 h 169923"/>
              <a:gd name="connsiteX2" fmla="*/ 55659 w 604299"/>
              <a:gd name="connsiteY2" fmla="*/ 23854 h 169923"/>
              <a:gd name="connsiteX3" fmla="*/ 103367 w 604299"/>
              <a:gd name="connsiteY3" fmla="*/ 31806 h 169923"/>
              <a:gd name="connsiteX4" fmla="*/ 127221 w 604299"/>
              <a:gd name="connsiteY4" fmla="*/ 39757 h 169923"/>
              <a:gd name="connsiteX5" fmla="*/ 159026 w 604299"/>
              <a:gd name="connsiteY5" fmla="*/ 47708 h 169923"/>
              <a:gd name="connsiteX6" fmla="*/ 190832 w 604299"/>
              <a:gd name="connsiteY6" fmla="*/ 119270 h 169923"/>
              <a:gd name="connsiteX7" fmla="*/ 198783 w 604299"/>
              <a:gd name="connsiteY7" fmla="*/ 159026 h 169923"/>
              <a:gd name="connsiteX8" fmla="*/ 302150 w 604299"/>
              <a:gd name="connsiteY8" fmla="*/ 127221 h 169923"/>
              <a:gd name="connsiteX9" fmla="*/ 333955 w 604299"/>
              <a:gd name="connsiteY9" fmla="*/ 111319 h 169923"/>
              <a:gd name="connsiteX10" fmla="*/ 357809 w 604299"/>
              <a:gd name="connsiteY10" fmla="*/ 95416 h 169923"/>
              <a:gd name="connsiteX11" fmla="*/ 373712 w 604299"/>
              <a:gd name="connsiteY11" fmla="*/ 71562 h 169923"/>
              <a:gd name="connsiteX12" fmla="*/ 381663 w 604299"/>
              <a:gd name="connsiteY12" fmla="*/ 31806 h 169923"/>
              <a:gd name="connsiteX13" fmla="*/ 389614 w 604299"/>
              <a:gd name="connsiteY13" fmla="*/ 7952 h 169923"/>
              <a:gd name="connsiteX14" fmla="*/ 413468 w 604299"/>
              <a:gd name="connsiteY14" fmla="*/ 0 h 169923"/>
              <a:gd name="connsiteX15" fmla="*/ 453225 w 604299"/>
              <a:gd name="connsiteY15" fmla="*/ 47708 h 169923"/>
              <a:gd name="connsiteX16" fmla="*/ 469127 w 604299"/>
              <a:gd name="connsiteY16" fmla="*/ 71562 h 169923"/>
              <a:gd name="connsiteX17" fmla="*/ 477079 w 604299"/>
              <a:gd name="connsiteY17" fmla="*/ 103367 h 169923"/>
              <a:gd name="connsiteX18" fmla="*/ 500932 w 604299"/>
              <a:gd name="connsiteY18" fmla="*/ 151075 h 169923"/>
              <a:gd name="connsiteX19" fmla="*/ 524786 w 604299"/>
              <a:gd name="connsiteY19" fmla="*/ 166978 h 169923"/>
              <a:gd name="connsiteX20" fmla="*/ 564543 w 604299"/>
              <a:gd name="connsiteY20" fmla="*/ 127221 h 169923"/>
              <a:gd name="connsiteX21" fmla="*/ 588397 w 604299"/>
              <a:gd name="connsiteY21" fmla="*/ 55659 h 169923"/>
              <a:gd name="connsiteX22" fmla="*/ 604299 w 604299"/>
              <a:gd name="connsiteY22" fmla="*/ 23854 h 16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4299" h="169923">
                <a:moveTo>
                  <a:pt x="0" y="127221"/>
                </a:moveTo>
                <a:cubicBezTo>
                  <a:pt x="5836" y="98045"/>
                  <a:pt x="9222" y="62341"/>
                  <a:pt x="31806" y="39757"/>
                </a:cubicBezTo>
                <a:cubicBezTo>
                  <a:pt x="38563" y="33000"/>
                  <a:pt x="47708" y="29155"/>
                  <a:pt x="55659" y="23854"/>
                </a:cubicBezTo>
                <a:cubicBezTo>
                  <a:pt x="71562" y="26505"/>
                  <a:pt x="87629" y="28309"/>
                  <a:pt x="103367" y="31806"/>
                </a:cubicBezTo>
                <a:cubicBezTo>
                  <a:pt x="111549" y="33624"/>
                  <a:pt x="119162" y="37455"/>
                  <a:pt x="127221" y="39757"/>
                </a:cubicBezTo>
                <a:cubicBezTo>
                  <a:pt x="137728" y="42759"/>
                  <a:pt x="148424" y="45058"/>
                  <a:pt x="159026" y="47708"/>
                </a:cubicBezTo>
                <a:cubicBezTo>
                  <a:pt x="177951" y="104482"/>
                  <a:pt x="165630" y="81468"/>
                  <a:pt x="190832" y="119270"/>
                </a:cubicBezTo>
                <a:cubicBezTo>
                  <a:pt x="193482" y="132522"/>
                  <a:pt x="186082" y="154408"/>
                  <a:pt x="198783" y="159026"/>
                </a:cubicBezTo>
                <a:cubicBezTo>
                  <a:pt x="277276" y="187569"/>
                  <a:pt x="264615" y="154031"/>
                  <a:pt x="302150" y="127221"/>
                </a:cubicBezTo>
                <a:cubicBezTo>
                  <a:pt x="311795" y="120332"/>
                  <a:pt x="323664" y="117200"/>
                  <a:pt x="333955" y="111319"/>
                </a:cubicBezTo>
                <a:cubicBezTo>
                  <a:pt x="342252" y="106578"/>
                  <a:pt x="349858" y="100717"/>
                  <a:pt x="357809" y="95416"/>
                </a:cubicBezTo>
                <a:cubicBezTo>
                  <a:pt x="363110" y="87465"/>
                  <a:pt x="370357" y="80510"/>
                  <a:pt x="373712" y="71562"/>
                </a:cubicBezTo>
                <a:cubicBezTo>
                  <a:pt x="378457" y="58908"/>
                  <a:pt x="378385" y="44917"/>
                  <a:pt x="381663" y="31806"/>
                </a:cubicBezTo>
                <a:cubicBezTo>
                  <a:pt x="383696" y="23675"/>
                  <a:pt x="383688" y="13879"/>
                  <a:pt x="389614" y="7952"/>
                </a:cubicBezTo>
                <a:cubicBezTo>
                  <a:pt x="395541" y="2025"/>
                  <a:pt x="405517" y="2651"/>
                  <a:pt x="413468" y="0"/>
                </a:cubicBezTo>
                <a:cubicBezTo>
                  <a:pt x="452957" y="59232"/>
                  <a:pt x="402200" y="-13522"/>
                  <a:pt x="453225" y="47708"/>
                </a:cubicBezTo>
                <a:cubicBezTo>
                  <a:pt x="459343" y="55049"/>
                  <a:pt x="463826" y="63611"/>
                  <a:pt x="469127" y="71562"/>
                </a:cubicBezTo>
                <a:cubicBezTo>
                  <a:pt x="471778" y="82164"/>
                  <a:pt x="474077" y="92859"/>
                  <a:pt x="477079" y="103367"/>
                </a:cubicBezTo>
                <a:cubicBezTo>
                  <a:pt x="482253" y="121475"/>
                  <a:pt x="486993" y="137136"/>
                  <a:pt x="500932" y="151075"/>
                </a:cubicBezTo>
                <a:cubicBezTo>
                  <a:pt x="507689" y="157832"/>
                  <a:pt x="516835" y="161677"/>
                  <a:pt x="524786" y="166978"/>
                </a:cubicBezTo>
                <a:cubicBezTo>
                  <a:pt x="546547" y="152470"/>
                  <a:pt x="553383" y="152330"/>
                  <a:pt x="564543" y="127221"/>
                </a:cubicBezTo>
                <a:cubicBezTo>
                  <a:pt x="564548" y="127209"/>
                  <a:pt x="584419" y="67592"/>
                  <a:pt x="588397" y="55659"/>
                </a:cubicBezTo>
                <a:cubicBezTo>
                  <a:pt x="597533" y="28250"/>
                  <a:pt x="590422" y="37733"/>
                  <a:pt x="604299" y="2385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82468" y="1589091"/>
            <a:ext cx="53789" cy="4010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86796" y="1640117"/>
            <a:ext cx="5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ATP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710941" y="1971384"/>
            <a:ext cx="2588289" cy="510350"/>
            <a:chOff x="5710941" y="1971384"/>
            <a:chExt cx="2588289" cy="510350"/>
          </a:xfrm>
        </p:grpSpPr>
        <p:sp>
          <p:nvSpPr>
            <p:cNvPr id="9" name="TextBox 8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261684" y="2457029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33708" y="2831682"/>
            <a:ext cx="3199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Cellular metabolism, protein synthesis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710941" y="2628225"/>
            <a:ext cx="132131" cy="2731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33708" y="2841912"/>
            <a:ext cx="3161254" cy="28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9036424" y="2301252"/>
            <a:ext cx="2588289" cy="510350"/>
            <a:chOff x="5710941" y="1971384"/>
            <a:chExt cx="2588289" cy="510350"/>
          </a:xfrm>
        </p:grpSpPr>
        <p:sp>
          <p:nvSpPr>
            <p:cNvPr id="36" name="TextBox 35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41" name="Straight Arrow Connector 40"/>
          <p:cNvCxnSpPr>
            <a:endCxn id="36" idx="1"/>
          </p:cNvCxnSpPr>
          <p:nvPr/>
        </p:nvCxnSpPr>
        <p:spPr>
          <a:xfrm flipV="1">
            <a:off x="8256914" y="2485920"/>
            <a:ext cx="779510" cy="352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31595" y="2358682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57448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81084" y="932330"/>
            <a:ext cx="5755340" cy="46616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58118" y="1272988"/>
            <a:ext cx="896470" cy="376518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677231" y="1367624"/>
            <a:ext cx="604299" cy="169923"/>
          </a:xfrm>
          <a:custGeom>
            <a:avLst/>
            <a:gdLst>
              <a:gd name="connsiteX0" fmla="*/ 0 w 604299"/>
              <a:gd name="connsiteY0" fmla="*/ 127221 h 169923"/>
              <a:gd name="connsiteX1" fmla="*/ 31806 w 604299"/>
              <a:gd name="connsiteY1" fmla="*/ 39757 h 169923"/>
              <a:gd name="connsiteX2" fmla="*/ 55659 w 604299"/>
              <a:gd name="connsiteY2" fmla="*/ 23854 h 169923"/>
              <a:gd name="connsiteX3" fmla="*/ 103367 w 604299"/>
              <a:gd name="connsiteY3" fmla="*/ 31806 h 169923"/>
              <a:gd name="connsiteX4" fmla="*/ 127221 w 604299"/>
              <a:gd name="connsiteY4" fmla="*/ 39757 h 169923"/>
              <a:gd name="connsiteX5" fmla="*/ 159026 w 604299"/>
              <a:gd name="connsiteY5" fmla="*/ 47708 h 169923"/>
              <a:gd name="connsiteX6" fmla="*/ 190832 w 604299"/>
              <a:gd name="connsiteY6" fmla="*/ 119270 h 169923"/>
              <a:gd name="connsiteX7" fmla="*/ 198783 w 604299"/>
              <a:gd name="connsiteY7" fmla="*/ 159026 h 169923"/>
              <a:gd name="connsiteX8" fmla="*/ 302150 w 604299"/>
              <a:gd name="connsiteY8" fmla="*/ 127221 h 169923"/>
              <a:gd name="connsiteX9" fmla="*/ 333955 w 604299"/>
              <a:gd name="connsiteY9" fmla="*/ 111319 h 169923"/>
              <a:gd name="connsiteX10" fmla="*/ 357809 w 604299"/>
              <a:gd name="connsiteY10" fmla="*/ 95416 h 169923"/>
              <a:gd name="connsiteX11" fmla="*/ 373712 w 604299"/>
              <a:gd name="connsiteY11" fmla="*/ 71562 h 169923"/>
              <a:gd name="connsiteX12" fmla="*/ 381663 w 604299"/>
              <a:gd name="connsiteY12" fmla="*/ 31806 h 169923"/>
              <a:gd name="connsiteX13" fmla="*/ 389614 w 604299"/>
              <a:gd name="connsiteY13" fmla="*/ 7952 h 169923"/>
              <a:gd name="connsiteX14" fmla="*/ 413468 w 604299"/>
              <a:gd name="connsiteY14" fmla="*/ 0 h 169923"/>
              <a:gd name="connsiteX15" fmla="*/ 453225 w 604299"/>
              <a:gd name="connsiteY15" fmla="*/ 47708 h 169923"/>
              <a:gd name="connsiteX16" fmla="*/ 469127 w 604299"/>
              <a:gd name="connsiteY16" fmla="*/ 71562 h 169923"/>
              <a:gd name="connsiteX17" fmla="*/ 477079 w 604299"/>
              <a:gd name="connsiteY17" fmla="*/ 103367 h 169923"/>
              <a:gd name="connsiteX18" fmla="*/ 500932 w 604299"/>
              <a:gd name="connsiteY18" fmla="*/ 151075 h 169923"/>
              <a:gd name="connsiteX19" fmla="*/ 524786 w 604299"/>
              <a:gd name="connsiteY19" fmla="*/ 166978 h 169923"/>
              <a:gd name="connsiteX20" fmla="*/ 564543 w 604299"/>
              <a:gd name="connsiteY20" fmla="*/ 127221 h 169923"/>
              <a:gd name="connsiteX21" fmla="*/ 588397 w 604299"/>
              <a:gd name="connsiteY21" fmla="*/ 55659 h 169923"/>
              <a:gd name="connsiteX22" fmla="*/ 604299 w 604299"/>
              <a:gd name="connsiteY22" fmla="*/ 23854 h 16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4299" h="169923">
                <a:moveTo>
                  <a:pt x="0" y="127221"/>
                </a:moveTo>
                <a:cubicBezTo>
                  <a:pt x="5836" y="98045"/>
                  <a:pt x="9222" y="62341"/>
                  <a:pt x="31806" y="39757"/>
                </a:cubicBezTo>
                <a:cubicBezTo>
                  <a:pt x="38563" y="33000"/>
                  <a:pt x="47708" y="29155"/>
                  <a:pt x="55659" y="23854"/>
                </a:cubicBezTo>
                <a:cubicBezTo>
                  <a:pt x="71562" y="26505"/>
                  <a:pt x="87629" y="28309"/>
                  <a:pt x="103367" y="31806"/>
                </a:cubicBezTo>
                <a:cubicBezTo>
                  <a:pt x="111549" y="33624"/>
                  <a:pt x="119162" y="37455"/>
                  <a:pt x="127221" y="39757"/>
                </a:cubicBezTo>
                <a:cubicBezTo>
                  <a:pt x="137728" y="42759"/>
                  <a:pt x="148424" y="45058"/>
                  <a:pt x="159026" y="47708"/>
                </a:cubicBezTo>
                <a:cubicBezTo>
                  <a:pt x="177951" y="104482"/>
                  <a:pt x="165630" y="81468"/>
                  <a:pt x="190832" y="119270"/>
                </a:cubicBezTo>
                <a:cubicBezTo>
                  <a:pt x="193482" y="132522"/>
                  <a:pt x="186082" y="154408"/>
                  <a:pt x="198783" y="159026"/>
                </a:cubicBezTo>
                <a:cubicBezTo>
                  <a:pt x="277276" y="187569"/>
                  <a:pt x="264615" y="154031"/>
                  <a:pt x="302150" y="127221"/>
                </a:cubicBezTo>
                <a:cubicBezTo>
                  <a:pt x="311795" y="120332"/>
                  <a:pt x="323664" y="117200"/>
                  <a:pt x="333955" y="111319"/>
                </a:cubicBezTo>
                <a:cubicBezTo>
                  <a:pt x="342252" y="106578"/>
                  <a:pt x="349858" y="100717"/>
                  <a:pt x="357809" y="95416"/>
                </a:cubicBezTo>
                <a:cubicBezTo>
                  <a:pt x="363110" y="87465"/>
                  <a:pt x="370357" y="80510"/>
                  <a:pt x="373712" y="71562"/>
                </a:cubicBezTo>
                <a:cubicBezTo>
                  <a:pt x="378457" y="58908"/>
                  <a:pt x="378385" y="44917"/>
                  <a:pt x="381663" y="31806"/>
                </a:cubicBezTo>
                <a:cubicBezTo>
                  <a:pt x="383696" y="23675"/>
                  <a:pt x="383688" y="13879"/>
                  <a:pt x="389614" y="7952"/>
                </a:cubicBezTo>
                <a:cubicBezTo>
                  <a:pt x="395541" y="2025"/>
                  <a:pt x="405517" y="2651"/>
                  <a:pt x="413468" y="0"/>
                </a:cubicBezTo>
                <a:cubicBezTo>
                  <a:pt x="452957" y="59232"/>
                  <a:pt x="402200" y="-13522"/>
                  <a:pt x="453225" y="47708"/>
                </a:cubicBezTo>
                <a:cubicBezTo>
                  <a:pt x="459343" y="55049"/>
                  <a:pt x="463826" y="63611"/>
                  <a:pt x="469127" y="71562"/>
                </a:cubicBezTo>
                <a:cubicBezTo>
                  <a:pt x="471778" y="82164"/>
                  <a:pt x="474077" y="92859"/>
                  <a:pt x="477079" y="103367"/>
                </a:cubicBezTo>
                <a:cubicBezTo>
                  <a:pt x="482253" y="121475"/>
                  <a:pt x="486993" y="137136"/>
                  <a:pt x="500932" y="151075"/>
                </a:cubicBezTo>
                <a:cubicBezTo>
                  <a:pt x="507689" y="157832"/>
                  <a:pt x="516835" y="161677"/>
                  <a:pt x="524786" y="166978"/>
                </a:cubicBezTo>
                <a:cubicBezTo>
                  <a:pt x="546547" y="152470"/>
                  <a:pt x="553383" y="152330"/>
                  <a:pt x="564543" y="127221"/>
                </a:cubicBezTo>
                <a:cubicBezTo>
                  <a:pt x="564548" y="127209"/>
                  <a:pt x="584419" y="67592"/>
                  <a:pt x="588397" y="55659"/>
                </a:cubicBezTo>
                <a:cubicBezTo>
                  <a:pt x="597533" y="28250"/>
                  <a:pt x="590422" y="37733"/>
                  <a:pt x="604299" y="2385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82468" y="1589091"/>
            <a:ext cx="53789" cy="4010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86796" y="1640117"/>
            <a:ext cx="5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ATP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710941" y="1971384"/>
            <a:ext cx="2588289" cy="510350"/>
            <a:chOff x="5710941" y="1971384"/>
            <a:chExt cx="2588289" cy="510350"/>
          </a:xfrm>
        </p:grpSpPr>
        <p:sp>
          <p:nvSpPr>
            <p:cNvPr id="9" name="TextBox 8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261684" y="2457029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33708" y="2831682"/>
            <a:ext cx="3199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Cellular metabolism, protein synthesis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710941" y="2628225"/>
            <a:ext cx="132131" cy="2731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33708" y="2841912"/>
            <a:ext cx="3161254" cy="28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9036424" y="2301252"/>
            <a:ext cx="2588289" cy="510350"/>
            <a:chOff x="5710941" y="1971384"/>
            <a:chExt cx="2588289" cy="510350"/>
          </a:xfrm>
        </p:grpSpPr>
        <p:sp>
          <p:nvSpPr>
            <p:cNvPr id="36" name="TextBox 35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41" name="Straight Arrow Connector 40"/>
          <p:cNvCxnSpPr>
            <a:endCxn id="36" idx="1"/>
          </p:cNvCxnSpPr>
          <p:nvPr/>
        </p:nvCxnSpPr>
        <p:spPr>
          <a:xfrm flipV="1">
            <a:off x="8256914" y="2485920"/>
            <a:ext cx="779510" cy="352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31595" y="2358682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0" name="Freeform 9"/>
          <p:cNvSpPr/>
          <p:nvPr/>
        </p:nvSpPr>
        <p:spPr>
          <a:xfrm>
            <a:off x="1496694" y="3050022"/>
            <a:ext cx="1815737" cy="2011680"/>
          </a:xfrm>
          <a:custGeom>
            <a:avLst/>
            <a:gdLst>
              <a:gd name="connsiteX0" fmla="*/ 0 w 1815737"/>
              <a:gd name="connsiteY0" fmla="*/ 1841863 h 2011680"/>
              <a:gd name="connsiteX1" fmla="*/ 65314 w 1815737"/>
              <a:gd name="connsiteY1" fmla="*/ 1854926 h 2011680"/>
              <a:gd name="connsiteX2" fmla="*/ 248194 w 1815737"/>
              <a:gd name="connsiteY2" fmla="*/ 1841863 h 2011680"/>
              <a:gd name="connsiteX3" fmla="*/ 287383 w 1815737"/>
              <a:gd name="connsiteY3" fmla="*/ 1828800 h 2011680"/>
              <a:gd name="connsiteX4" fmla="*/ 404949 w 1815737"/>
              <a:gd name="connsiteY4" fmla="*/ 1815737 h 2011680"/>
              <a:gd name="connsiteX5" fmla="*/ 444137 w 1815737"/>
              <a:gd name="connsiteY5" fmla="*/ 1802674 h 2011680"/>
              <a:gd name="connsiteX6" fmla="*/ 522514 w 1815737"/>
              <a:gd name="connsiteY6" fmla="*/ 1750423 h 2011680"/>
              <a:gd name="connsiteX7" fmla="*/ 548640 w 1815737"/>
              <a:gd name="connsiteY7" fmla="*/ 1672046 h 2011680"/>
              <a:gd name="connsiteX8" fmla="*/ 561703 w 1815737"/>
              <a:gd name="connsiteY8" fmla="*/ 1632857 h 2011680"/>
              <a:gd name="connsiteX9" fmla="*/ 587829 w 1815737"/>
              <a:gd name="connsiteY9" fmla="*/ 1463040 h 2011680"/>
              <a:gd name="connsiteX10" fmla="*/ 600891 w 1815737"/>
              <a:gd name="connsiteY10" fmla="*/ 1423851 h 2011680"/>
              <a:gd name="connsiteX11" fmla="*/ 627017 w 1815737"/>
              <a:gd name="connsiteY11" fmla="*/ 1227908 h 2011680"/>
              <a:gd name="connsiteX12" fmla="*/ 640080 w 1815737"/>
              <a:gd name="connsiteY12" fmla="*/ 1188720 h 2011680"/>
              <a:gd name="connsiteX13" fmla="*/ 653143 w 1815737"/>
              <a:gd name="connsiteY13" fmla="*/ 1084217 h 2011680"/>
              <a:gd name="connsiteX14" fmla="*/ 666206 w 1815737"/>
              <a:gd name="connsiteY14" fmla="*/ 953588 h 2011680"/>
              <a:gd name="connsiteX15" fmla="*/ 679269 w 1815737"/>
              <a:gd name="connsiteY15" fmla="*/ 888274 h 2011680"/>
              <a:gd name="connsiteX16" fmla="*/ 705394 w 1815737"/>
              <a:gd name="connsiteY16" fmla="*/ 627017 h 2011680"/>
              <a:gd name="connsiteX17" fmla="*/ 731520 w 1815737"/>
              <a:gd name="connsiteY17" fmla="*/ 235131 h 2011680"/>
              <a:gd name="connsiteX18" fmla="*/ 757646 w 1815737"/>
              <a:gd name="connsiteY18" fmla="*/ 0 h 2011680"/>
              <a:gd name="connsiteX19" fmla="*/ 783771 w 1815737"/>
              <a:gd name="connsiteY19" fmla="*/ 39188 h 2011680"/>
              <a:gd name="connsiteX20" fmla="*/ 796834 w 1815737"/>
              <a:gd name="connsiteY20" fmla="*/ 130628 h 2011680"/>
              <a:gd name="connsiteX21" fmla="*/ 822960 w 1815737"/>
              <a:gd name="connsiteY21" fmla="*/ 248194 h 2011680"/>
              <a:gd name="connsiteX22" fmla="*/ 849086 w 1815737"/>
              <a:gd name="connsiteY22" fmla="*/ 404948 h 2011680"/>
              <a:gd name="connsiteX23" fmla="*/ 862149 w 1815737"/>
              <a:gd name="connsiteY23" fmla="*/ 496388 h 2011680"/>
              <a:gd name="connsiteX24" fmla="*/ 875211 w 1815737"/>
              <a:gd name="connsiteY24" fmla="*/ 535577 h 2011680"/>
              <a:gd name="connsiteX25" fmla="*/ 888274 w 1815737"/>
              <a:gd name="connsiteY25" fmla="*/ 587828 h 2011680"/>
              <a:gd name="connsiteX26" fmla="*/ 914400 w 1815737"/>
              <a:gd name="connsiteY26" fmla="*/ 731520 h 2011680"/>
              <a:gd name="connsiteX27" fmla="*/ 927463 w 1815737"/>
              <a:gd name="connsiteY27" fmla="*/ 770708 h 2011680"/>
              <a:gd name="connsiteX28" fmla="*/ 966651 w 1815737"/>
              <a:gd name="connsiteY28" fmla="*/ 1018903 h 2011680"/>
              <a:gd name="connsiteX29" fmla="*/ 979714 w 1815737"/>
              <a:gd name="connsiteY29" fmla="*/ 1110343 h 2011680"/>
              <a:gd name="connsiteX30" fmla="*/ 1005840 w 1815737"/>
              <a:gd name="connsiteY30" fmla="*/ 1554480 h 2011680"/>
              <a:gd name="connsiteX31" fmla="*/ 1018903 w 1815737"/>
              <a:gd name="connsiteY31" fmla="*/ 1632857 h 2011680"/>
              <a:gd name="connsiteX32" fmla="*/ 1031966 w 1815737"/>
              <a:gd name="connsiteY32" fmla="*/ 1750423 h 2011680"/>
              <a:gd name="connsiteX33" fmla="*/ 1058091 w 1815737"/>
              <a:gd name="connsiteY33" fmla="*/ 1907177 h 2011680"/>
              <a:gd name="connsiteX34" fmla="*/ 1084217 w 1815737"/>
              <a:gd name="connsiteY34" fmla="*/ 1985554 h 2011680"/>
              <a:gd name="connsiteX35" fmla="*/ 1123406 w 1815737"/>
              <a:gd name="connsiteY35" fmla="*/ 2011680 h 2011680"/>
              <a:gd name="connsiteX36" fmla="*/ 1293223 w 1815737"/>
              <a:gd name="connsiteY36" fmla="*/ 1998617 h 2011680"/>
              <a:gd name="connsiteX37" fmla="*/ 1306286 w 1815737"/>
              <a:gd name="connsiteY37" fmla="*/ 1959428 h 2011680"/>
              <a:gd name="connsiteX38" fmla="*/ 1397726 w 1815737"/>
              <a:gd name="connsiteY38" fmla="*/ 1854926 h 2011680"/>
              <a:gd name="connsiteX39" fmla="*/ 1476103 w 1815737"/>
              <a:gd name="connsiteY39" fmla="*/ 1828800 h 2011680"/>
              <a:gd name="connsiteX40" fmla="*/ 1554480 w 1815737"/>
              <a:gd name="connsiteY40" fmla="*/ 1802674 h 2011680"/>
              <a:gd name="connsiteX41" fmla="*/ 1645920 w 1815737"/>
              <a:gd name="connsiteY41" fmla="*/ 1789611 h 2011680"/>
              <a:gd name="connsiteX42" fmla="*/ 1815737 w 1815737"/>
              <a:gd name="connsiteY42" fmla="*/ 1789611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815737" h="2011680">
                <a:moveTo>
                  <a:pt x="0" y="1841863"/>
                </a:moveTo>
                <a:cubicBezTo>
                  <a:pt x="21771" y="1846217"/>
                  <a:pt x="43111" y="1854926"/>
                  <a:pt x="65314" y="1854926"/>
                </a:cubicBezTo>
                <a:cubicBezTo>
                  <a:pt x="126429" y="1854926"/>
                  <a:pt x="187497" y="1849004"/>
                  <a:pt x="248194" y="1841863"/>
                </a:cubicBezTo>
                <a:cubicBezTo>
                  <a:pt x="261869" y="1840254"/>
                  <a:pt x="273801" y="1831064"/>
                  <a:pt x="287383" y="1828800"/>
                </a:cubicBezTo>
                <a:cubicBezTo>
                  <a:pt x="326276" y="1822318"/>
                  <a:pt x="365760" y="1820091"/>
                  <a:pt x="404949" y="1815737"/>
                </a:cubicBezTo>
                <a:cubicBezTo>
                  <a:pt x="418012" y="1811383"/>
                  <a:pt x="432100" y="1809361"/>
                  <a:pt x="444137" y="1802674"/>
                </a:cubicBezTo>
                <a:cubicBezTo>
                  <a:pt x="471585" y="1787425"/>
                  <a:pt x="522514" y="1750423"/>
                  <a:pt x="522514" y="1750423"/>
                </a:cubicBezTo>
                <a:lnTo>
                  <a:pt x="548640" y="1672046"/>
                </a:lnTo>
                <a:lnTo>
                  <a:pt x="561703" y="1632857"/>
                </a:lnTo>
                <a:cubicBezTo>
                  <a:pt x="565871" y="1603684"/>
                  <a:pt x="580578" y="1495668"/>
                  <a:pt x="587829" y="1463040"/>
                </a:cubicBezTo>
                <a:cubicBezTo>
                  <a:pt x="590816" y="1449598"/>
                  <a:pt x="596537" y="1436914"/>
                  <a:pt x="600891" y="1423851"/>
                </a:cubicBezTo>
                <a:cubicBezTo>
                  <a:pt x="604070" y="1398421"/>
                  <a:pt x="621008" y="1257954"/>
                  <a:pt x="627017" y="1227908"/>
                </a:cubicBezTo>
                <a:cubicBezTo>
                  <a:pt x="629717" y="1214406"/>
                  <a:pt x="635726" y="1201783"/>
                  <a:pt x="640080" y="1188720"/>
                </a:cubicBezTo>
                <a:cubicBezTo>
                  <a:pt x="644434" y="1153886"/>
                  <a:pt x="649266" y="1119108"/>
                  <a:pt x="653143" y="1084217"/>
                </a:cubicBezTo>
                <a:cubicBezTo>
                  <a:pt x="657976" y="1040724"/>
                  <a:pt x="660422" y="996964"/>
                  <a:pt x="666206" y="953588"/>
                </a:cubicBezTo>
                <a:cubicBezTo>
                  <a:pt x="669140" y="931580"/>
                  <a:pt x="674915" y="910045"/>
                  <a:pt x="679269" y="888274"/>
                </a:cubicBezTo>
                <a:cubicBezTo>
                  <a:pt x="687977" y="801188"/>
                  <a:pt x="700794" y="714416"/>
                  <a:pt x="705394" y="627017"/>
                </a:cubicBezTo>
                <a:cubicBezTo>
                  <a:pt x="726045" y="234653"/>
                  <a:pt x="708019" y="517142"/>
                  <a:pt x="731520" y="235131"/>
                </a:cubicBezTo>
                <a:cubicBezTo>
                  <a:pt x="748395" y="32630"/>
                  <a:pt x="732624" y="125109"/>
                  <a:pt x="757646" y="0"/>
                </a:cubicBezTo>
                <a:cubicBezTo>
                  <a:pt x="766354" y="13063"/>
                  <a:pt x="779260" y="24151"/>
                  <a:pt x="783771" y="39188"/>
                </a:cubicBezTo>
                <a:cubicBezTo>
                  <a:pt x="792618" y="68679"/>
                  <a:pt x="792152" y="100197"/>
                  <a:pt x="796834" y="130628"/>
                </a:cubicBezTo>
                <a:cubicBezTo>
                  <a:pt x="809971" y="216020"/>
                  <a:pt x="802659" y="187293"/>
                  <a:pt x="822960" y="248194"/>
                </a:cubicBezTo>
                <a:cubicBezTo>
                  <a:pt x="831669" y="300445"/>
                  <a:pt x="841595" y="352508"/>
                  <a:pt x="849086" y="404948"/>
                </a:cubicBezTo>
                <a:cubicBezTo>
                  <a:pt x="853440" y="435428"/>
                  <a:pt x="856111" y="466196"/>
                  <a:pt x="862149" y="496388"/>
                </a:cubicBezTo>
                <a:cubicBezTo>
                  <a:pt x="864849" y="509890"/>
                  <a:pt x="871428" y="522337"/>
                  <a:pt x="875211" y="535577"/>
                </a:cubicBezTo>
                <a:cubicBezTo>
                  <a:pt x="880143" y="552839"/>
                  <a:pt x="884753" y="570224"/>
                  <a:pt x="888274" y="587828"/>
                </a:cubicBezTo>
                <a:cubicBezTo>
                  <a:pt x="899921" y="646062"/>
                  <a:pt x="900389" y="675479"/>
                  <a:pt x="914400" y="731520"/>
                </a:cubicBezTo>
                <a:cubicBezTo>
                  <a:pt x="917740" y="744878"/>
                  <a:pt x="923109" y="757645"/>
                  <a:pt x="927463" y="770708"/>
                </a:cubicBezTo>
                <a:cubicBezTo>
                  <a:pt x="955297" y="993377"/>
                  <a:pt x="931388" y="913106"/>
                  <a:pt x="966651" y="1018903"/>
                </a:cubicBezTo>
                <a:cubicBezTo>
                  <a:pt x="971005" y="1049383"/>
                  <a:pt x="977047" y="1079669"/>
                  <a:pt x="979714" y="1110343"/>
                </a:cubicBezTo>
                <a:cubicBezTo>
                  <a:pt x="1016750" y="1536257"/>
                  <a:pt x="967452" y="1093830"/>
                  <a:pt x="1005840" y="1554480"/>
                </a:cubicBezTo>
                <a:cubicBezTo>
                  <a:pt x="1008040" y="1580875"/>
                  <a:pt x="1015402" y="1606603"/>
                  <a:pt x="1018903" y="1632857"/>
                </a:cubicBezTo>
                <a:cubicBezTo>
                  <a:pt x="1024114" y="1671941"/>
                  <a:pt x="1027075" y="1711298"/>
                  <a:pt x="1031966" y="1750423"/>
                </a:cubicBezTo>
                <a:cubicBezTo>
                  <a:pt x="1036278" y="1784919"/>
                  <a:pt x="1047566" y="1868584"/>
                  <a:pt x="1058091" y="1907177"/>
                </a:cubicBezTo>
                <a:cubicBezTo>
                  <a:pt x="1065337" y="1933746"/>
                  <a:pt x="1061303" y="1970278"/>
                  <a:pt x="1084217" y="1985554"/>
                </a:cubicBezTo>
                <a:lnTo>
                  <a:pt x="1123406" y="2011680"/>
                </a:lnTo>
                <a:cubicBezTo>
                  <a:pt x="1180012" y="2007326"/>
                  <a:pt x="1238635" y="2014214"/>
                  <a:pt x="1293223" y="1998617"/>
                </a:cubicBezTo>
                <a:cubicBezTo>
                  <a:pt x="1306463" y="1994834"/>
                  <a:pt x="1299599" y="1971465"/>
                  <a:pt x="1306286" y="1959428"/>
                </a:cubicBezTo>
                <a:cubicBezTo>
                  <a:pt x="1332342" y="1912527"/>
                  <a:pt x="1349863" y="1876198"/>
                  <a:pt x="1397726" y="1854926"/>
                </a:cubicBezTo>
                <a:cubicBezTo>
                  <a:pt x="1422891" y="1843741"/>
                  <a:pt x="1449977" y="1837509"/>
                  <a:pt x="1476103" y="1828800"/>
                </a:cubicBezTo>
                <a:lnTo>
                  <a:pt x="1554480" y="1802674"/>
                </a:lnTo>
                <a:cubicBezTo>
                  <a:pt x="1584960" y="1798320"/>
                  <a:pt x="1615169" y="1791149"/>
                  <a:pt x="1645920" y="1789611"/>
                </a:cubicBezTo>
                <a:cubicBezTo>
                  <a:pt x="1702455" y="1786784"/>
                  <a:pt x="1759131" y="1789611"/>
                  <a:pt x="1815737" y="1789611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3308559" y="4234561"/>
            <a:ext cx="629307" cy="1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3685850" y="4695258"/>
            <a:ext cx="535456" cy="2156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477382" y="4458782"/>
            <a:ext cx="504273" cy="1548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763342" y="4151003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51926" y="426892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93294" y="4853042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22426" y="445878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3200647" y="2528090"/>
            <a:ext cx="460484" cy="482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3157888" y="2841912"/>
            <a:ext cx="465325" cy="208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776384" y="2363857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23212" y="2711493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776006" y="2533655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9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81084" y="932330"/>
            <a:ext cx="5755340" cy="46616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58118" y="1272988"/>
            <a:ext cx="896470" cy="376518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677231" y="1367624"/>
            <a:ext cx="604299" cy="169923"/>
          </a:xfrm>
          <a:custGeom>
            <a:avLst/>
            <a:gdLst>
              <a:gd name="connsiteX0" fmla="*/ 0 w 604299"/>
              <a:gd name="connsiteY0" fmla="*/ 127221 h 169923"/>
              <a:gd name="connsiteX1" fmla="*/ 31806 w 604299"/>
              <a:gd name="connsiteY1" fmla="*/ 39757 h 169923"/>
              <a:gd name="connsiteX2" fmla="*/ 55659 w 604299"/>
              <a:gd name="connsiteY2" fmla="*/ 23854 h 169923"/>
              <a:gd name="connsiteX3" fmla="*/ 103367 w 604299"/>
              <a:gd name="connsiteY3" fmla="*/ 31806 h 169923"/>
              <a:gd name="connsiteX4" fmla="*/ 127221 w 604299"/>
              <a:gd name="connsiteY4" fmla="*/ 39757 h 169923"/>
              <a:gd name="connsiteX5" fmla="*/ 159026 w 604299"/>
              <a:gd name="connsiteY5" fmla="*/ 47708 h 169923"/>
              <a:gd name="connsiteX6" fmla="*/ 190832 w 604299"/>
              <a:gd name="connsiteY6" fmla="*/ 119270 h 169923"/>
              <a:gd name="connsiteX7" fmla="*/ 198783 w 604299"/>
              <a:gd name="connsiteY7" fmla="*/ 159026 h 169923"/>
              <a:gd name="connsiteX8" fmla="*/ 302150 w 604299"/>
              <a:gd name="connsiteY8" fmla="*/ 127221 h 169923"/>
              <a:gd name="connsiteX9" fmla="*/ 333955 w 604299"/>
              <a:gd name="connsiteY9" fmla="*/ 111319 h 169923"/>
              <a:gd name="connsiteX10" fmla="*/ 357809 w 604299"/>
              <a:gd name="connsiteY10" fmla="*/ 95416 h 169923"/>
              <a:gd name="connsiteX11" fmla="*/ 373712 w 604299"/>
              <a:gd name="connsiteY11" fmla="*/ 71562 h 169923"/>
              <a:gd name="connsiteX12" fmla="*/ 381663 w 604299"/>
              <a:gd name="connsiteY12" fmla="*/ 31806 h 169923"/>
              <a:gd name="connsiteX13" fmla="*/ 389614 w 604299"/>
              <a:gd name="connsiteY13" fmla="*/ 7952 h 169923"/>
              <a:gd name="connsiteX14" fmla="*/ 413468 w 604299"/>
              <a:gd name="connsiteY14" fmla="*/ 0 h 169923"/>
              <a:gd name="connsiteX15" fmla="*/ 453225 w 604299"/>
              <a:gd name="connsiteY15" fmla="*/ 47708 h 169923"/>
              <a:gd name="connsiteX16" fmla="*/ 469127 w 604299"/>
              <a:gd name="connsiteY16" fmla="*/ 71562 h 169923"/>
              <a:gd name="connsiteX17" fmla="*/ 477079 w 604299"/>
              <a:gd name="connsiteY17" fmla="*/ 103367 h 169923"/>
              <a:gd name="connsiteX18" fmla="*/ 500932 w 604299"/>
              <a:gd name="connsiteY18" fmla="*/ 151075 h 169923"/>
              <a:gd name="connsiteX19" fmla="*/ 524786 w 604299"/>
              <a:gd name="connsiteY19" fmla="*/ 166978 h 169923"/>
              <a:gd name="connsiteX20" fmla="*/ 564543 w 604299"/>
              <a:gd name="connsiteY20" fmla="*/ 127221 h 169923"/>
              <a:gd name="connsiteX21" fmla="*/ 588397 w 604299"/>
              <a:gd name="connsiteY21" fmla="*/ 55659 h 169923"/>
              <a:gd name="connsiteX22" fmla="*/ 604299 w 604299"/>
              <a:gd name="connsiteY22" fmla="*/ 23854 h 16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4299" h="169923">
                <a:moveTo>
                  <a:pt x="0" y="127221"/>
                </a:moveTo>
                <a:cubicBezTo>
                  <a:pt x="5836" y="98045"/>
                  <a:pt x="9222" y="62341"/>
                  <a:pt x="31806" y="39757"/>
                </a:cubicBezTo>
                <a:cubicBezTo>
                  <a:pt x="38563" y="33000"/>
                  <a:pt x="47708" y="29155"/>
                  <a:pt x="55659" y="23854"/>
                </a:cubicBezTo>
                <a:cubicBezTo>
                  <a:pt x="71562" y="26505"/>
                  <a:pt x="87629" y="28309"/>
                  <a:pt x="103367" y="31806"/>
                </a:cubicBezTo>
                <a:cubicBezTo>
                  <a:pt x="111549" y="33624"/>
                  <a:pt x="119162" y="37455"/>
                  <a:pt x="127221" y="39757"/>
                </a:cubicBezTo>
                <a:cubicBezTo>
                  <a:pt x="137728" y="42759"/>
                  <a:pt x="148424" y="45058"/>
                  <a:pt x="159026" y="47708"/>
                </a:cubicBezTo>
                <a:cubicBezTo>
                  <a:pt x="177951" y="104482"/>
                  <a:pt x="165630" y="81468"/>
                  <a:pt x="190832" y="119270"/>
                </a:cubicBezTo>
                <a:cubicBezTo>
                  <a:pt x="193482" y="132522"/>
                  <a:pt x="186082" y="154408"/>
                  <a:pt x="198783" y="159026"/>
                </a:cubicBezTo>
                <a:cubicBezTo>
                  <a:pt x="277276" y="187569"/>
                  <a:pt x="264615" y="154031"/>
                  <a:pt x="302150" y="127221"/>
                </a:cubicBezTo>
                <a:cubicBezTo>
                  <a:pt x="311795" y="120332"/>
                  <a:pt x="323664" y="117200"/>
                  <a:pt x="333955" y="111319"/>
                </a:cubicBezTo>
                <a:cubicBezTo>
                  <a:pt x="342252" y="106578"/>
                  <a:pt x="349858" y="100717"/>
                  <a:pt x="357809" y="95416"/>
                </a:cubicBezTo>
                <a:cubicBezTo>
                  <a:pt x="363110" y="87465"/>
                  <a:pt x="370357" y="80510"/>
                  <a:pt x="373712" y="71562"/>
                </a:cubicBezTo>
                <a:cubicBezTo>
                  <a:pt x="378457" y="58908"/>
                  <a:pt x="378385" y="44917"/>
                  <a:pt x="381663" y="31806"/>
                </a:cubicBezTo>
                <a:cubicBezTo>
                  <a:pt x="383696" y="23675"/>
                  <a:pt x="383688" y="13879"/>
                  <a:pt x="389614" y="7952"/>
                </a:cubicBezTo>
                <a:cubicBezTo>
                  <a:pt x="395541" y="2025"/>
                  <a:pt x="405517" y="2651"/>
                  <a:pt x="413468" y="0"/>
                </a:cubicBezTo>
                <a:cubicBezTo>
                  <a:pt x="452957" y="59232"/>
                  <a:pt x="402200" y="-13522"/>
                  <a:pt x="453225" y="47708"/>
                </a:cubicBezTo>
                <a:cubicBezTo>
                  <a:pt x="459343" y="55049"/>
                  <a:pt x="463826" y="63611"/>
                  <a:pt x="469127" y="71562"/>
                </a:cubicBezTo>
                <a:cubicBezTo>
                  <a:pt x="471778" y="82164"/>
                  <a:pt x="474077" y="92859"/>
                  <a:pt x="477079" y="103367"/>
                </a:cubicBezTo>
                <a:cubicBezTo>
                  <a:pt x="482253" y="121475"/>
                  <a:pt x="486993" y="137136"/>
                  <a:pt x="500932" y="151075"/>
                </a:cubicBezTo>
                <a:cubicBezTo>
                  <a:pt x="507689" y="157832"/>
                  <a:pt x="516835" y="161677"/>
                  <a:pt x="524786" y="166978"/>
                </a:cubicBezTo>
                <a:cubicBezTo>
                  <a:pt x="546547" y="152470"/>
                  <a:pt x="553383" y="152330"/>
                  <a:pt x="564543" y="127221"/>
                </a:cubicBezTo>
                <a:cubicBezTo>
                  <a:pt x="564548" y="127209"/>
                  <a:pt x="584419" y="67592"/>
                  <a:pt x="588397" y="55659"/>
                </a:cubicBezTo>
                <a:cubicBezTo>
                  <a:pt x="597533" y="28250"/>
                  <a:pt x="590422" y="37733"/>
                  <a:pt x="604299" y="2385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82468" y="1589091"/>
            <a:ext cx="53789" cy="4010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86796" y="1640117"/>
            <a:ext cx="5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ATP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710941" y="1971384"/>
            <a:ext cx="2588289" cy="510350"/>
            <a:chOff x="5710941" y="1971384"/>
            <a:chExt cx="2588289" cy="510350"/>
          </a:xfrm>
        </p:grpSpPr>
        <p:sp>
          <p:nvSpPr>
            <p:cNvPr id="9" name="TextBox 8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3737113" y="1589091"/>
            <a:ext cx="548640" cy="3822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629825" y="1664869"/>
            <a:ext cx="512695" cy="3664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47833" y="200468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94466" y="1323796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844470" y="1740482"/>
            <a:ext cx="194687" cy="1280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012924" y="1584085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61684" y="2457029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33708" y="2831682"/>
            <a:ext cx="3199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Cellular metabolism, protein synthesis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710941" y="2628225"/>
            <a:ext cx="132131" cy="2731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33708" y="2841912"/>
            <a:ext cx="3161254" cy="28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9036424" y="2301252"/>
            <a:ext cx="2588289" cy="510350"/>
            <a:chOff x="5710941" y="1971384"/>
            <a:chExt cx="2588289" cy="510350"/>
          </a:xfrm>
        </p:grpSpPr>
        <p:sp>
          <p:nvSpPr>
            <p:cNvPr id="36" name="TextBox 35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41" name="Straight Arrow Connector 40"/>
          <p:cNvCxnSpPr>
            <a:endCxn id="36" idx="1"/>
          </p:cNvCxnSpPr>
          <p:nvPr/>
        </p:nvCxnSpPr>
        <p:spPr>
          <a:xfrm flipV="1">
            <a:off x="8256914" y="2485920"/>
            <a:ext cx="779510" cy="352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31595" y="2358682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9267520" y="3236563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grpSp>
        <p:nvGrpSpPr>
          <p:cNvPr id="44" name="Group 43"/>
          <p:cNvGrpSpPr/>
          <p:nvPr/>
        </p:nvGrpSpPr>
        <p:grpSpPr>
          <a:xfrm rot="19554165">
            <a:off x="8698385" y="3099403"/>
            <a:ext cx="655928" cy="442201"/>
            <a:chOff x="2981739" y="3195869"/>
            <a:chExt cx="655928" cy="442201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3089027" y="3195869"/>
              <a:ext cx="548640" cy="382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 flipV="1">
              <a:off x="2981739" y="3271647"/>
              <a:ext cx="512695" cy="3664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3196384" y="3347260"/>
              <a:ext cx="194687" cy="1280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8303140" y="3019160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514699" y="3421265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96694" y="3050022"/>
            <a:ext cx="1815737" cy="2011680"/>
          </a:xfrm>
          <a:custGeom>
            <a:avLst/>
            <a:gdLst>
              <a:gd name="connsiteX0" fmla="*/ 0 w 1815737"/>
              <a:gd name="connsiteY0" fmla="*/ 1841863 h 2011680"/>
              <a:gd name="connsiteX1" fmla="*/ 65314 w 1815737"/>
              <a:gd name="connsiteY1" fmla="*/ 1854926 h 2011680"/>
              <a:gd name="connsiteX2" fmla="*/ 248194 w 1815737"/>
              <a:gd name="connsiteY2" fmla="*/ 1841863 h 2011680"/>
              <a:gd name="connsiteX3" fmla="*/ 287383 w 1815737"/>
              <a:gd name="connsiteY3" fmla="*/ 1828800 h 2011680"/>
              <a:gd name="connsiteX4" fmla="*/ 404949 w 1815737"/>
              <a:gd name="connsiteY4" fmla="*/ 1815737 h 2011680"/>
              <a:gd name="connsiteX5" fmla="*/ 444137 w 1815737"/>
              <a:gd name="connsiteY5" fmla="*/ 1802674 h 2011680"/>
              <a:gd name="connsiteX6" fmla="*/ 522514 w 1815737"/>
              <a:gd name="connsiteY6" fmla="*/ 1750423 h 2011680"/>
              <a:gd name="connsiteX7" fmla="*/ 548640 w 1815737"/>
              <a:gd name="connsiteY7" fmla="*/ 1672046 h 2011680"/>
              <a:gd name="connsiteX8" fmla="*/ 561703 w 1815737"/>
              <a:gd name="connsiteY8" fmla="*/ 1632857 h 2011680"/>
              <a:gd name="connsiteX9" fmla="*/ 587829 w 1815737"/>
              <a:gd name="connsiteY9" fmla="*/ 1463040 h 2011680"/>
              <a:gd name="connsiteX10" fmla="*/ 600891 w 1815737"/>
              <a:gd name="connsiteY10" fmla="*/ 1423851 h 2011680"/>
              <a:gd name="connsiteX11" fmla="*/ 627017 w 1815737"/>
              <a:gd name="connsiteY11" fmla="*/ 1227908 h 2011680"/>
              <a:gd name="connsiteX12" fmla="*/ 640080 w 1815737"/>
              <a:gd name="connsiteY12" fmla="*/ 1188720 h 2011680"/>
              <a:gd name="connsiteX13" fmla="*/ 653143 w 1815737"/>
              <a:gd name="connsiteY13" fmla="*/ 1084217 h 2011680"/>
              <a:gd name="connsiteX14" fmla="*/ 666206 w 1815737"/>
              <a:gd name="connsiteY14" fmla="*/ 953588 h 2011680"/>
              <a:gd name="connsiteX15" fmla="*/ 679269 w 1815737"/>
              <a:gd name="connsiteY15" fmla="*/ 888274 h 2011680"/>
              <a:gd name="connsiteX16" fmla="*/ 705394 w 1815737"/>
              <a:gd name="connsiteY16" fmla="*/ 627017 h 2011680"/>
              <a:gd name="connsiteX17" fmla="*/ 731520 w 1815737"/>
              <a:gd name="connsiteY17" fmla="*/ 235131 h 2011680"/>
              <a:gd name="connsiteX18" fmla="*/ 757646 w 1815737"/>
              <a:gd name="connsiteY18" fmla="*/ 0 h 2011680"/>
              <a:gd name="connsiteX19" fmla="*/ 783771 w 1815737"/>
              <a:gd name="connsiteY19" fmla="*/ 39188 h 2011680"/>
              <a:gd name="connsiteX20" fmla="*/ 796834 w 1815737"/>
              <a:gd name="connsiteY20" fmla="*/ 130628 h 2011680"/>
              <a:gd name="connsiteX21" fmla="*/ 822960 w 1815737"/>
              <a:gd name="connsiteY21" fmla="*/ 248194 h 2011680"/>
              <a:gd name="connsiteX22" fmla="*/ 849086 w 1815737"/>
              <a:gd name="connsiteY22" fmla="*/ 404948 h 2011680"/>
              <a:gd name="connsiteX23" fmla="*/ 862149 w 1815737"/>
              <a:gd name="connsiteY23" fmla="*/ 496388 h 2011680"/>
              <a:gd name="connsiteX24" fmla="*/ 875211 w 1815737"/>
              <a:gd name="connsiteY24" fmla="*/ 535577 h 2011680"/>
              <a:gd name="connsiteX25" fmla="*/ 888274 w 1815737"/>
              <a:gd name="connsiteY25" fmla="*/ 587828 h 2011680"/>
              <a:gd name="connsiteX26" fmla="*/ 914400 w 1815737"/>
              <a:gd name="connsiteY26" fmla="*/ 731520 h 2011680"/>
              <a:gd name="connsiteX27" fmla="*/ 927463 w 1815737"/>
              <a:gd name="connsiteY27" fmla="*/ 770708 h 2011680"/>
              <a:gd name="connsiteX28" fmla="*/ 966651 w 1815737"/>
              <a:gd name="connsiteY28" fmla="*/ 1018903 h 2011680"/>
              <a:gd name="connsiteX29" fmla="*/ 979714 w 1815737"/>
              <a:gd name="connsiteY29" fmla="*/ 1110343 h 2011680"/>
              <a:gd name="connsiteX30" fmla="*/ 1005840 w 1815737"/>
              <a:gd name="connsiteY30" fmla="*/ 1554480 h 2011680"/>
              <a:gd name="connsiteX31" fmla="*/ 1018903 w 1815737"/>
              <a:gd name="connsiteY31" fmla="*/ 1632857 h 2011680"/>
              <a:gd name="connsiteX32" fmla="*/ 1031966 w 1815737"/>
              <a:gd name="connsiteY32" fmla="*/ 1750423 h 2011680"/>
              <a:gd name="connsiteX33" fmla="*/ 1058091 w 1815737"/>
              <a:gd name="connsiteY33" fmla="*/ 1907177 h 2011680"/>
              <a:gd name="connsiteX34" fmla="*/ 1084217 w 1815737"/>
              <a:gd name="connsiteY34" fmla="*/ 1985554 h 2011680"/>
              <a:gd name="connsiteX35" fmla="*/ 1123406 w 1815737"/>
              <a:gd name="connsiteY35" fmla="*/ 2011680 h 2011680"/>
              <a:gd name="connsiteX36" fmla="*/ 1293223 w 1815737"/>
              <a:gd name="connsiteY36" fmla="*/ 1998617 h 2011680"/>
              <a:gd name="connsiteX37" fmla="*/ 1306286 w 1815737"/>
              <a:gd name="connsiteY37" fmla="*/ 1959428 h 2011680"/>
              <a:gd name="connsiteX38" fmla="*/ 1397726 w 1815737"/>
              <a:gd name="connsiteY38" fmla="*/ 1854926 h 2011680"/>
              <a:gd name="connsiteX39" fmla="*/ 1476103 w 1815737"/>
              <a:gd name="connsiteY39" fmla="*/ 1828800 h 2011680"/>
              <a:gd name="connsiteX40" fmla="*/ 1554480 w 1815737"/>
              <a:gd name="connsiteY40" fmla="*/ 1802674 h 2011680"/>
              <a:gd name="connsiteX41" fmla="*/ 1645920 w 1815737"/>
              <a:gd name="connsiteY41" fmla="*/ 1789611 h 2011680"/>
              <a:gd name="connsiteX42" fmla="*/ 1815737 w 1815737"/>
              <a:gd name="connsiteY42" fmla="*/ 1789611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815737" h="2011680">
                <a:moveTo>
                  <a:pt x="0" y="1841863"/>
                </a:moveTo>
                <a:cubicBezTo>
                  <a:pt x="21771" y="1846217"/>
                  <a:pt x="43111" y="1854926"/>
                  <a:pt x="65314" y="1854926"/>
                </a:cubicBezTo>
                <a:cubicBezTo>
                  <a:pt x="126429" y="1854926"/>
                  <a:pt x="187497" y="1849004"/>
                  <a:pt x="248194" y="1841863"/>
                </a:cubicBezTo>
                <a:cubicBezTo>
                  <a:pt x="261869" y="1840254"/>
                  <a:pt x="273801" y="1831064"/>
                  <a:pt x="287383" y="1828800"/>
                </a:cubicBezTo>
                <a:cubicBezTo>
                  <a:pt x="326276" y="1822318"/>
                  <a:pt x="365760" y="1820091"/>
                  <a:pt x="404949" y="1815737"/>
                </a:cubicBezTo>
                <a:cubicBezTo>
                  <a:pt x="418012" y="1811383"/>
                  <a:pt x="432100" y="1809361"/>
                  <a:pt x="444137" y="1802674"/>
                </a:cubicBezTo>
                <a:cubicBezTo>
                  <a:pt x="471585" y="1787425"/>
                  <a:pt x="522514" y="1750423"/>
                  <a:pt x="522514" y="1750423"/>
                </a:cubicBezTo>
                <a:lnTo>
                  <a:pt x="548640" y="1672046"/>
                </a:lnTo>
                <a:lnTo>
                  <a:pt x="561703" y="1632857"/>
                </a:lnTo>
                <a:cubicBezTo>
                  <a:pt x="565871" y="1603684"/>
                  <a:pt x="580578" y="1495668"/>
                  <a:pt x="587829" y="1463040"/>
                </a:cubicBezTo>
                <a:cubicBezTo>
                  <a:pt x="590816" y="1449598"/>
                  <a:pt x="596537" y="1436914"/>
                  <a:pt x="600891" y="1423851"/>
                </a:cubicBezTo>
                <a:cubicBezTo>
                  <a:pt x="604070" y="1398421"/>
                  <a:pt x="621008" y="1257954"/>
                  <a:pt x="627017" y="1227908"/>
                </a:cubicBezTo>
                <a:cubicBezTo>
                  <a:pt x="629717" y="1214406"/>
                  <a:pt x="635726" y="1201783"/>
                  <a:pt x="640080" y="1188720"/>
                </a:cubicBezTo>
                <a:cubicBezTo>
                  <a:pt x="644434" y="1153886"/>
                  <a:pt x="649266" y="1119108"/>
                  <a:pt x="653143" y="1084217"/>
                </a:cubicBezTo>
                <a:cubicBezTo>
                  <a:pt x="657976" y="1040724"/>
                  <a:pt x="660422" y="996964"/>
                  <a:pt x="666206" y="953588"/>
                </a:cubicBezTo>
                <a:cubicBezTo>
                  <a:pt x="669140" y="931580"/>
                  <a:pt x="674915" y="910045"/>
                  <a:pt x="679269" y="888274"/>
                </a:cubicBezTo>
                <a:cubicBezTo>
                  <a:pt x="687977" y="801188"/>
                  <a:pt x="700794" y="714416"/>
                  <a:pt x="705394" y="627017"/>
                </a:cubicBezTo>
                <a:cubicBezTo>
                  <a:pt x="726045" y="234653"/>
                  <a:pt x="708019" y="517142"/>
                  <a:pt x="731520" y="235131"/>
                </a:cubicBezTo>
                <a:cubicBezTo>
                  <a:pt x="748395" y="32630"/>
                  <a:pt x="732624" y="125109"/>
                  <a:pt x="757646" y="0"/>
                </a:cubicBezTo>
                <a:cubicBezTo>
                  <a:pt x="766354" y="13063"/>
                  <a:pt x="779260" y="24151"/>
                  <a:pt x="783771" y="39188"/>
                </a:cubicBezTo>
                <a:cubicBezTo>
                  <a:pt x="792618" y="68679"/>
                  <a:pt x="792152" y="100197"/>
                  <a:pt x="796834" y="130628"/>
                </a:cubicBezTo>
                <a:cubicBezTo>
                  <a:pt x="809971" y="216020"/>
                  <a:pt x="802659" y="187293"/>
                  <a:pt x="822960" y="248194"/>
                </a:cubicBezTo>
                <a:cubicBezTo>
                  <a:pt x="831669" y="300445"/>
                  <a:pt x="841595" y="352508"/>
                  <a:pt x="849086" y="404948"/>
                </a:cubicBezTo>
                <a:cubicBezTo>
                  <a:pt x="853440" y="435428"/>
                  <a:pt x="856111" y="466196"/>
                  <a:pt x="862149" y="496388"/>
                </a:cubicBezTo>
                <a:cubicBezTo>
                  <a:pt x="864849" y="509890"/>
                  <a:pt x="871428" y="522337"/>
                  <a:pt x="875211" y="535577"/>
                </a:cubicBezTo>
                <a:cubicBezTo>
                  <a:pt x="880143" y="552839"/>
                  <a:pt x="884753" y="570224"/>
                  <a:pt x="888274" y="587828"/>
                </a:cubicBezTo>
                <a:cubicBezTo>
                  <a:pt x="899921" y="646062"/>
                  <a:pt x="900389" y="675479"/>
                  <a:pt x="914400" y="731520"/>
                </a:cubicBezTo>
                <a:cubicBezTo>
                  <a:pt x="917740" y="744878"/>
                  <a:pt x="923109" y="757645"/>
                  <a:pt x="927463" y="770708"/>
                </a:cubicBezTo>
                <a:cubicBezTo>
                  <a:pt x="955297" y="993377"/>
                  <a:pt x="931388" y="913106"/>
                  <a:pt x="966651" y="1018903"/>
                </a:cubicBezTo>
                <a:cubicBezTo>
                  <a:pt x="971005" y="1049383"/>
                  <a:pt x="977047" y="1079669"/>
                  <a:pt x="979714" y="1110343"/>
                </a:cubicBezTo>
                <a:cubicBezTo>
                  <a:pt x="1016750" y="1536257"/>
                  <a:pt x="967452" y="1093830"/>
                  <a:pt x="1005840" y="1554480"/>
                </a:cubicBezTo>
                <a:cubicBezTo>
                  <a:pt x="1008040" y="1580875"/>
                  <a:pt x="1015402" y="1606603"/>
                  <a:pt x="1018903" y="1632857"/>
                </a:cubicBezTo>
                <a:cubicBezTo>
                  <a:pt x="1024114" y="1671941"/>
                  <a:pt x="1027075" y="1711298"/>
                  <a:pt x="1031966" y="1750423"/>
                </a:cubicBezTo>
                <a:cubicBezTo>
                  <a:pt x="1036278" y="1784919"/>
                  <a:pt x="1047566" y="1868584"/>
                  <a:pt x="1058091" y="1907177"/>
                </a:cubicBezTo>
                <a:cubicBezTo>
                  <a:pt x="1065337" y="1933746"/>
                  <a:pt x="1061303" y="1970278"/>
                  <a:pt x="1084217" y="1985554"/>
                </a:cubicBezTo>
                <a:lnTo>
                  <a:pt x="1123406" y="2011680"/>
                </a:lnTo>
                <a:cubicBezTo>
                  <a:pt x="1180012" y="2007326"/>
                  <a:pt x="1238635" y="2014214"/>
                  <a:pt x="1293223" y="1998617"/>
                </a:cubicBezTo>
                <a:cubicBezTo>
                  <a:pt x="1306463" y="1994834"/>
                  <a:pt x="1299599" y="1971465"/>
                  <a:pt x="1306286" y="1959428"/>
                </a:cubicBezTo>
                <a:cubicBezTo>
                  <a:pt x="1332342" y="1912527"/>
                  <a:pt x="1349863" y="1876198"/>
                  <a:pt x="1397726" y="1854926"/>
                </a:cubicBezTo>
                <a:cubicBezTo>
                  <a:pt x="1422891" y="1843741"/>
                  <a:pt x="1449977" y="1837509"/>
                  <a:pt x="1476103" y="1828800"/>
                </a:cubicBezTo>
                <a:lnTo>
                  <a:pt x="1554480" y="1802674"/>
                </a:lnTo>
                <a:cubicBezTo>
                  <a:pt x="1584960" y="1798320"/>
                  <a:pt x="1615169" y="1791149"/>
                  <a:pt x="1645920" y="1789611"/>
                </a:cubicBezTo>
                <a:cubicBezTo>
                  <a:pt x="1702455" y="1786784"/>
                  <a:pt x="1759131" y="1789611"/>
                  <a:pt x="1815737" y="1789611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3308559" y="4234561"/>
            <a:ext cx="629307" cy="1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3685850" y="4695258"/>
            <a:ext cx="535456" cy="2156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477382" y="4458782"/>
            <a:ext cx="504273" cy="1548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763342" y="4151003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51926" y="426892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93294" y="4853042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22426" y="445878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3200647" y="2528090"/>
            <a:ext cx="460484" cy="482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3157888" y="2841912"/>
            <a:ext cx="465325" cy="208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776384" y="2363857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23212" y="2711493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776006" y="2533655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Leak</a:t>
            </a:r>
            <a:endParaRPr lang="en-US" dirty="0"/>
          </a:p>
        </p:txBody>
      </p:sp>
      <p:cxnSp>
        <p:nvCxnSpPr>
          <p:cNvPr id="104" name="Straight Arrow Connector 103"/>
          <p:cNvCxnSpPr/>
          <p:nvPr/>
        </p:nvCxnSpPr>
        <p:spPr>
          <a:xfrm>
            <a:off x="8671448" y="4039091"/>
            <a:ext cx="593486" cy="2587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 flipV="1">
            <a:off x="8470797" y="4207160"/>
            <a:ext cx="517487" cy="2475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8671448" y="4125032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8950248" y="4335669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8269129" y="3853261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9494175" y="4322682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NCX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9683483" y="316760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PMCA</a:t>
            </a:r>
            <a:endParaRPr lang="en-US" dirty="0"/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4781055" y="5040989"/>
            <a:ext cx="178323" cy="4552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4569200" y="5167619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Arrow Connector 128"/>
          <p:cNvCxnSpPr/>
          <p:nvPr/>
        </p:nvCxnSpPr>
        <p:spPr>
          <a:xfrm flipH="1">
            <a:off x="4447541" y="4972390"/>
            <a:ext cx="210965" cy="51311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4592823" y="542897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4160857" y="543508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246603" y="5738340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81084" y="932330"/>
            <a:ext cx="5755340" cy="46616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58118" y="1272988"/>
            <a:ext cx="896470" cy="376518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677231" y="1367624"/>
            <a:ext cx="604299" cy="169923"/>
          </a:xfrm>
          <a:custGeom>
            <a:avLst/>
            <a:gdLst>
              <a:gd name="connsiteX0" fmla="*/ 0 w 604299"/>
              <a:gd name="connsiteY0" fmla="*/ 127221 h 169923"/>
              <a:gd name="connsiteX1" fmla="*/ 31806 w 604299"/>
              <a:gd name="connsiteY1" fmla="*/ 39757 h 169923"/>
              <a:gd name="connsiteX2" fmla="*/ 55659 w 604299"/>
              <a:gd name="connsiteY2" fmla="*/ 23854 h 169923"/>
              <a:gd name="connsiteX3" fmla="*/ 103367 w 604299"/>
              <a:gd name="connsiteY3" fmla="*/ 31806 h 169923"/>
              <a:gd name="connsiteX4" fmla="*/ 127221 w 604299"/>
              <a:gd name="connsiteY4" fmla="*/ 39757 h 169923"/>
              <a:gd name="connsiteX5" fmla="*/ 159026 w 604299"/>
              <a:gd name="connsiteY5" fmla="*/ 47708 h 169923"/>
              <a:gd name="connsiteX6" fmla="*/ 190832 w 604299"/>
              <a:gd name="connsiteY6" fmla="*/ 119270 h 169923"/>
              <a:gd name="connsiteX7" fmla="*/ 198783 w 604299"/>
              <a:gd name="connsiteY7" fmla="*/ 159026 h 169923"/>
              <a:gd name="connsiteX8" fmla="*/ 302150 w 604299"/>
              <a:gd name="connsiteY8" fmla="*/ 127221 h 169923"/>
              <a:gd name="connsiteX9" fmla="*/ 333955 w 604299"/>
              <a:gd name="connsiteY9" fmla="*/ 111319 h 169923"/>
              <a:gd name="connsiteX10" fmla="*/ 357809 w 604299"/>
              <a:gd name="connsiteY10" fmla="*/ 95416 h 169923"/>
              <a:gd name="connsiteX11" fmla="*/ 373712 w 604299"/>
              <a:gd name="connsiteY11" fmla="*/ 71562 h 169923"/>
              <a:gd name="connsiteX12" fmla="*/ 381663 w 604299"/>
              <a:gd name="connsiteY12" fmla="*/ 31806 h 169923"/>
              <a:gd name="connsiteX13" fmla="*/ 389614 w 604299"/>
              <a:gd name="connsiteY13" fmla="*/ 7952 h 169923"/>
              <a:gd name="connsiteX14" fmla="*/ 413468 w 604299"/>
              <a:gd name="connsiteY14" fmla="*/ 0 h 169923"/>
              <a:gd name="connsiteX15" fmla="*/ 453225 w 604299"/>
              <a:gd name="connsiteY15" fmla="*/ 47708 h 169923"/>
              <a:gd name="connsiteX16" fmla="*/ 469127 w 604299"/>
              <a:gd name="connsiteY16" fmla="*/ 71562 h 169923"/>
              <a:gd name="connsiteX17" fmla="*/ 477079 w 604299"/>
              <a:gd name="connsiteY17" fmla="*/ 103367 h 169923"/>
              <a:gd name="connsiteX18" fmla="*/ 500932 w 604299"/>
              <a:gd name="connsiteY18" fmla="*/ 151075 h 169923"/>
              <a:gd name="connsiteX19" fmla="*/ 524786 w 604299"/>
              <a:gd name="connsiteY19" fmla="*/ 166978 h 169923"/>
              <a:gd name="connsiteX20" fmla="*/ 564543 w 604299"/>
              <a:gd name="connsiteY20" fmla="*/ 127221 h 169923"/>
              <a:gd name="connsiteX21" fmla="*/ 588397 w 604299"/>
              <a:gd name="connsiteY21" fmla="*/ 55659 h 169923"/>
              <a:gd name="connsiteX22" fmla="*/ 604299 w 604299"/>
              <a:gd name="connsiteY22" fmla="*/ 23854 h 16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4299" h="169923">
                <a:moveTo>
                  <a:pt x="0" y="127221"/>
                </a:moveTo>
                <a:cubicBezTo>
                  <a:pt x="5836" y="98045"/>
                  <a:pt x="9222" y="62341"/>
                  <a:pt x="31806" y="39757"/>
                </a:cubicBezTo>
                <a:cubicBezTo>
                  <a:pt x="38563" y="33000"/>
                  <a:pt x="47708" y="29155"/>
                  <a:pt x="55659" y="23854"/>
                </a:cubicBezTo>
                <a:cubicBezTo>
                  <a:pt x="71562" y="26505"/>
                  <a:pt x="87629" y="28309"/>
                  <a:pt x="103367" y="31806"/>
                </a:cubicBezTo>
                <a:cubicBezTo>
                  <a:pt x="111549" y="33624"/>
                  <a:pt x="119162" y="37455"/>
                  <a:pt x="127221" y="39757"/>
                </a:cubicBezTo>
                <a:cubicBezTo>
                  <a:pt x="137728" y="42759"/>
                  <a:pt x="148424" y="45058"/>
                  <a:pt x="159026" y="47708"/>
                </a:cubicBezTo>
                <a:cubicBezTo>
                  <a:pt x="177951" y="104482"/>
                  <a:pt x="165630" y="81468"/>
                  <a:pt x="190832" y="119270"/>
                </a:cubicBezTo>
                <a:cubicBezTo>
                  <a:pt x="193482" y="132522"/>
                  <a:pt x="186082" y="154408"/>
                  <a:pt x="198783" y="159026"/>
                </a:cubicBezTo>
                <a:cubicBezTo>
                  <a:pt x="277276" y="187569"/>
                  <a:pt x="264615" y="154031"/>
                  <a:pt x="302150" y="127221"/>
                </a:cubicBezTo>
                <a:cubicBezTo>
                  <a:pt x="311795" y="120332"/>
                  <a:pt x="323664" y="117200"/>
                  <a:pt x="333955" y="111319"/>
                </a:cubicBezTo>
                <a:cubicBezTo>
                  <a:pt x="342252" y="106578"/>
                  <a:pt x="349858" y="100717"/>
                  <a:pt x="357809" y="95416"/>
                </a:cubicBezTo>
                <a:cubicBezTo>
                  <a:pt x="363110" y="87465"/>
                  <a:pt x="370357" y="80510"/>
                  <a:pt x="373712" y="71562"/>
                </a:cubicBezTo>
                <a:cubicBezTo>
                  <a:pt x="378457" y="58908"/>
                  <a:pt x="378385" y="44917"/>
                  <a:pt x="381663" y="31806"/>
                </a:cubicBezTo>
                <a:cubicBezTo>
                  <a:pt x="383696" y="23675"/>
                  <a:pt x="383688" y="13879"/>
                  <a:pt x="389614" y="7952"/>
                </a:cubicBezTo>
                <a:cubicBezTo>
                  <a:pt x="395541" y="2025"/>
                  <a:pt x="405517" y="2651"/>
                  <a:pt x="413468" y="0"/>
                </a:cubicBezTo>
                <a:cubicBezTo>
                  <a:pt x="452957" y="59232"/>
                  <a:pt x="402200" y="-13522"/>
                  <a:pt x="453225" y="47708"/>
                </a:cubicBezTo>
                <a:cubicBezTo>
                  <a:pt x="459343" y="55049"/>
                  <a:pt x="463826" y="63611"/>
                  <a:pt x="469127" y="71562"/>
                </a:cubicBezTo>
                <a:cubicBezTo>
                  <a:pt x="471778" y="82164"/>
                  <a:pt x="474077" y="92859"/>
                  <a:pt x="477079" y="103367"/>
                </a:cubicBezTo>
                <a:cubicBezTo>
                  <a:pt x="482253" y="121475"/>
                  <a:pt x="486993" y="137136"/>
                  <a:pt x="500932" y="151075"/>
                </a:cubicBezTo>
                <a:cubicBezTo>
                  <a:pt x="507689" y="157832"/>
                  <a:pt x="516835" y="161677"/>
                  <a:pt x="524786" y="166978"/>
                </a:cubicBezTo>
                <a:cubicBezTo>
                  <a:pt x="546547" y="152470"/>
                  <a:pt x="553383" y="152330"/>
                  <a:pt x="564543" y="127221"/>
                </a:cubicBezTo>
                <a:cubicBezTo>
                  <a:pt x="564548" y="127209"/>
                  <a:pt x="584419" y="67592"/>
                  <a:pt x="588397" y="55659"/>
                </a:cubicBezTo>
                <a:cubicBezTo>
                  <a:pt x="597533" y="28250"/>
                  <a:pt x="590422" y="37733"/>
                  <a:pt x="604299" y="2385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82468" y="1589091"/>
            <a:ext cx="53789" cy="4010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86796" y="1640117"/>
            <a:ext cx="5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ATP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710941" y="1971384"/>
            <a:ext cx="2588289" cy="510350"/>
            <a:chOff x="5710941" y="1971384"/>
            <a:chExt cx="2588289" cy="510350"/>
          </a:xfrm>
        </p:grpSpPr>
        <p:sp>
          <p:nvSpPr>
            <p:cNvPr id="9" name="TextBox 8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3737113" y="1589091"/>
            <a:ext cx="548640" cy="3822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629825" y="1664869"/>
            <a:ext cx="512695" cy="3664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47833" y="200468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94466" y="1323796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844470" y="1740482"/>
            <a:ext cx="194687" cy="1280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012924" y="1584085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61684" y="2457029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33708" y="2831682"/>
            <a:ext cx="3199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Cellular metabolism, protein synthesis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710941" y="2628225"/>
            <a:ext cx="132131" cy="2731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33708" y="2841912"/>
            <a:ext cx="3161254" cy="28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9036424" y="2301252"/>
            <a:ext cx="2588289" cy="510350"/>
            <a:chOff x="5710941" y="1971384"/>
            <a:chExt cx="2588289" cy="510350"/>
          </a:xfrm>
        </p:grpSpPr>
        <p:sp>
          <p:nvSpPr>
            <p:cNvPr id="36" name="TextBox 35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41" name="Straight Arrow Connector 40"/>
          <p:cNvCxnSpPr>
            <a:endCxn id="36" idx="1"/>
          </p:cNvCxnSpPr>
          <p:nvPr/>
        </p:nvCxnSpPr>
        <p:spPr>
          <a:xfrm flipV="1">
            <a:off x="8256914" y="2485920"/>
            <a:ext cx="779510" cy="352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31595" y="2358682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9267520" y="3236563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grpSp>
        <p:nvGrpSpPr>
          <p:cNvPr id="44" name="Group 43"/>
          <p:cNvGrpSpPr/>
          <p:nvPr/>
        </p:nvGrpSpPr>
        <p:grpSpPr>
          <a:xfrm rot="19554165">
            <a:off x="8698385" y="3099403"/>
            <a:ext cx="655928" cy="442201"/>
            <a:chOff x="2981739" y="3195869"/>
            <a:chExt cx="655928" cy="442201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3089027" y="3195869"/>
              <a:ext cx="548640" cy="382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 flipV="1">
              <a:off x="2981739" y="3271647"/>
              <a:ext cx="512695" cy="3664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3196384" y="3347260"/>
              <a:ext cx="194687" cy="1280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8303140" y="3019160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514699" y="3421265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96694" y="3050022"/>
            <a:ext cx="1815737" cy="2011680"/>
          </a:xfrm>
          <a:custGeom>
            <a:avLst/>
            <a:gdLst>
              <a:gd name="connsiteX0" fmla="*/ 0 w 1815737"/>
              <a:gd name="connsiteY0" fmla="*/ 1841863 h 2011680"/>
              <a:gd name="connsiteX1" fmla="*/ 65314 w 1815737"/>
              <a:gd name="connsiteY1" fmla="*/ 1854926 h 2011680"/>
              <a:gd name="connsiteX2" fmla="*/ 248194 w 1815737"/>
              <a:gd name="connsiteY2" fmla="*/ 1841863 h 2011680"/>
              <a:gd name="connsiteX3" fmla="*/ 287383 w 1815737"/>
              <a:gd name="connsiteY3" fmla="*/ 1828800 h 2011680"/>
              <a:gd name="connsiteX4" fmla="*/ 404949 w 1815737"/>
              <a:gd name="connsiteY4" fmla="*/ 1815737 h 2011680"/>
              <a:gd name="connsiteX5" fmla="*/ 444137 w 1815737"/>
              <a:gd name="connsiteY5" fmla="*/ 1802674 h 2011680"/>
              <a:gd name="connsiteX6" fmla="*/ 522514 w 1815737"/>
              <a:gd name="connsiteY6" fmla="*/ 1750423 h 2011680"/>
              <a:gd name="connsiteX7" fmla="*/ 548640 w 1815737"/>
              <a:gd name="connsiteY7" fmla="*/ 1672046 h 2011680"/>
              <a:gd name="connsiteX8" fmla="*/ 561703 w 1815737"/>
              <a:gd name="connsiteY8" fmla="*/ 1632857 h 2011680"/>
              <a:gd name="connsiteX9" fmla="*/ 587829 w 1815737"/>
              <a:gd name="connsiteY9" fmla="*/ 1463040 h 2011680"/>
              <a:gd name="connsiteX10" fmla="*/ 600891 w 1815737"/>
              <a:gd name="connsiteY10" fmla="*/ 1423851 h 2011680"/>
              <a:gd name="connsiteX11" fmla="*/ 627017 w 1815737"/>
              <a:gd name="connsiteY11" fmla="*/ 1227908 h 2011680"/>
              <a:gd name="connsiteX12" fmla="*/ 640080 w 1815737"/>
              <a:gd name="connsiteY12" fmla="*/ 1188720 h 2011680"/>
              <a:gd name="connsiteX13" fmla="*/ 653143 w 1815737"/>
              <a:gd name="connsiteY13" fmla="*/ 1084217 h 2011680"/>
              <a:gd name="connsiteX14" fmla="*/ 666206 w 1815737"/>
              <a:gd name="connsiteY14" fmla="*/ 953588 h 2011680"/>
              <a:gd name="connsiteX15" fmla="*/ 679269 w 1815737"/>
              <a:gd name="connsiteY15" fmla="*/ 888274 h 2011680"/>
              <a:gd name="connsiteX16" fmla="*/ 705394 w 1815737"/>
              <a:gd name="connsiteY16" fmla="*/ 627017 h 2011680"/>
              <a:gd name="connsiteX17" fmla="*/ 731520 w 1815737"/>
              <a:gd name="connsiteY17" fmla="*/ 235131 h 2011680"/>
              <a:gd name="connsiteX18" fmla="*/ 757646 w 1815737"/>
              <a:gd name="connsiteY18" fmla="*/ 0 h 2011680"/>
              <a:gd name="connsiteX19" fmla="*/ 783771 w 1815737"/>
              <a:gd name="connsiteY19" fmla="*/ 39188 h 2011680"/>
              <a:gd name="connsiteX20" fmla="*/ 796834 w 1815737"/>
              <a:gd name="connsiteY20" fmla="*/ 130628 h 2011680"/>
              <a:gd name="connsiteX21" fmla="*/ 822960 w 1815737"/>
              <a:gd name="connsiteY21" fmla="*/ 248194 h 2011680"/>
              <a:gd name="connsiteX22" fmla="*/ 849086 w 1815737"/>
              <a:gd name="connsiteY22" fmla="*/ 404948 h 2011680"/>
              <a:gd name="connsiteX23" fmla="*/ 862149 w 1815737"/>
              <a:gd name="connsiteY23" fmla="*/ 496388 h 2011680"/>
              <a:gd name="connsiteX24" fmla="*/ 875211 w 1815737"/>
              <a:gd name="connsiteY24" fmla="*/ 535577 h 2011680"/>
              <a:gd name="connsiteX25" fmla="*/ 888274 w 1815737"/>
              <a:gd name="connsiteY25" fmla="*/ 587828 h 2011680"/>
              <a:gd name="connsiteX26" fmla="*/ 914400 w 1815737"/>
              <a:gd name="connsiteY26" fmla="*/ 731520 h 2011680"/>
              <a:gd name="connsiteX27" fmla="*/ 927463 w 1815737"/>
              <a:gd name="connsiteY27" fmla="*/ 770708 h 2011680"/>
              <a:gd name="connsiteX28" fmla="*/ 966651 w 1815737"/>
              <a:gd name="connsiteY28" fmla="*/ 1018903 h 2011680"/>
              <a:gd name="connsiteX29" fmla="*/ 979714 w 1815737"/>
              <a:gd name="connsiteY29" fmla="*/ 1110343 h 2011680"/>
              <a:gd name="connsiteX30" fmla="*/ 1005840 w 1815737"/>
              <a:gd name="connsiteY30" fmla="*/ 1554480 h 2011680"/>
              <a:gd name="connsiteX31" fmla="*/ 1018903 w 1815737"/>
              <a:gd name="connsiteY31" fmla="*/ 1632857 h 2011680"/>
              <a:gd name="connsiteX32" fmla="*/ 1031966 w 1815737"/>
              <a:gd name="connsiteY32" fmla="*/ 1750423 h 2011680"/>
              <a:gd name="connsiteX33" fmla="*/ 1058091 w 1815737"/>
              <a:gd name="connsiteY33" fmla="*/ 1907177 h 2011680"/>
              <a:gd name="connsiteX34" fmla="*/ 1084217 w 1815737"/>
              <a:gd name="connsiteY34" fmla="*/ 1985554 h 2011680"/>
              <a:gd name="connsiteX35" fmla="*/ 1123406 w 1815737"/>
              <a:gd name="connsiteY35" fmla="*/ 2011680 h 2011680"/>
              <a:gd name="connsiteX36" fmla="*/ 1293223 w 1815737"/>
              <a:gd name="connsiteY36" fmla="*/ 1998617 h 2011680"/>
              <a:gd name="connsiteX37" fmla="*/ 1306286 w 1815737"/>
              <a:gd name="connsiteY37" fmla="*/ 1959428 h 2011680"/>
              <a:gd name="connsiteX38" fmla="*/ 1397726 w 1815737"/>
              <a:gd name="connsiteY38" fmla="*/ 1854926 h 2011680"/>
              <a:gd name="connsiteX39" fmla="*/ 1476103 w 1815737"/>
              <a:gd name="connsiteY39" fmla="*/ 1828800 h 2011680"/>
              <a:gd name="connsiteX40" fmla="*/ 1554480 w 1815737"/>
              <a:gd name="connsiteY40" fmla="*/ 1802674 h 2011680"/>
              <a:gd name="connsiteX41" fmla="*/ 1645920 w 1815737"/>
              <a:gd name="connsiteY41" fmla="*/ 1789611 h 2011680"/>
              <a:gd name="connsiteX42" fmla="*/ 1815737 w 1815737"/>
              <a:gd name="connsiteY42" fmla="*/ 1789611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815737" h="2011680">
                <a:moveTo>
                  <a:pt x="0" y="1841863"/>
                </a:moveTo>
                <a:cubicBezTo>
                  <a:pt x="21771" y="1846217"/>
                  <a:pt x="43111" y="1854926"/>
                  <a:pt x="65314" y="1854926"/>
                </a:cubicBezTo>
                <a:cubicBezTo>
                  <a:pt x="126429" y="1854926"/>
                  <a:pt x="187497" y="1849004"/>
                  <a:pt x="248194" y="1841863"/>
                </a:cubicBezTo>
                <a:cubicBezTo>
                  <a:pt x="261869" y="1840254"/>
                  <a:pt x="273801" y="1831064"/>
                  <a:pt x="287383" y="1828800"/>
                </a:cubicBezTo>
                <a:cubicBezTo>
                  <a:pt x="326276" y="1822318"/>
                  <a:pt x="365760" y="1820091"/>
                  <a:pt x="404949" y="1815737"/>
                </a:cubicBezTo>
                <a:cubicBezTo>
                  <a:pt x="418012" y="1811383"/>
                  <a:pt x="432100" y="1809361"/>
                  <a:pt x="444137" y="1802674"/>
                </a:cubicBezTo>
                <a:cubicBezTo>
                  <a:pt x="471585" y="1787425"/>
                  <a:pt x="522514" y="1750423"/>
                  <a:pt x="522514" y="1750423"/>
                </a:cubicBezTo>
                <a:lnTo>
                  <a:pt x="548640" y="1672046"/>
                </a:lnTo>
                <a:lnTo>
                  <a:pt x="561703" y="1632857"/>
                </a:lnTo>
                <a:cubicBezTo>
                  <a:pt x="565871" y="1603684"/>
                  <a:pt x="580578" y="1495668"/>
                  <a:pt x="587829" y="1463040"/>
                </a:cubicBezTo>
                <a:cubicBezTo>
                  <a:pt x="590816" y="1449598"/>
                  <a:pt x="596537" y="1436914"/>
                  <a:pt x="600891" y="1423851"/>
                </a:cubicBezTo>
                <a:cubicBezTo>
                  <a:pt x="604070" y="1398421"/>
                  <a:pt x="621008" y="1257954"/>
                  <a:pt x="627017" y="1227908"/>
                </a:cubicBezTo>
                <a:cubicBezTo>
                  <a:pt x="629717" y="1214406"/>
                  <a:pt x="635726" y="1201783"/>
                  <a:pt x="640080" y="1188720"/>
                </a:cubicBezTo>
                <a:cubicBezTo>
                  <a:pt x="644434" y="1153886"/>
                  <a:pt x="649266" y="1119108"/>
                  <a:pt x="653143" y="1084217"/>
                </a:cubicBezTo>
                <a:cubicBezTo>
                  <a:pt x="657976" y="1040724"/>
                  <a:pt x="660422" y="996964"/>
                  <a:pt x="666206" y="953588"/>
                </a:cubicBezTo>
                <a:cubicBezTo>
                  <a:pt x="669140" y="931580"/>
                  <a:pt x="674915" y="910045"/>
                  <a:pt x="679269" y="888274"/>
                </a:cubicBezTo>
                <a:cubicBezTo>
                  <a:pt x="687977" y="801188"/>
                  <a:pt x="700794" y="714416"/>
                  <a:pt x="705394" y="627017"/>
                </a:cubicBezTo>
                <a:cubicBezTo>
                  <a:pt x="726045" y="234653"/>
                  <a:pt x="708019" y="517142"/>
                  <a:pt x="731520" y="235131"/>
                </a:cubicBezTo>
                <a:cubicBezTo>
                  <a:pt x="748395" y="32630"/>
                  <a:pt x="732624" y="125109"/>
                  <a:pt x="757646" y="0"/>
                </a:cubicBezTo>
                <a:cubicBezTo>
                  <a:pt x="766354" y="13063"/>
                  <a:pt x="779260" y="24151"/>
                  <a:pt x="783771" y="39188"/>
                </a:cubicBezTo>
                <a:cubicBezTo>
                  <a:pt x="792618" y="68679"/>
                  <a:pt x="792152" y="100197"/>
                  <a:pt x="796834" y="130628"/>
                </a:cubicBezTo>
                <a:cubicBezTo>
                  <a:pt x="809971" y="216020"/>
                  <a:pt x="802659" y="187293"/>
                  <a:pt x="822960" y="248194"/>
                </a:cubicBezTo>
                <a:cubicBezTo>
                  <a:pt x="831669" y="300445"/>
                  <a:pt x="841595" y="352508"/>
                  <a:pt x="849086" y="404948"/>
                </a:cubicBezTo>
                <a:cubicBezTo>
                  <a:pt x="853440" y="435428"/>
                  <a:pt x="856111" y="466196"/>
                  <a:pt x="862149" y="496388"/>
                </a:cubicBezTo>
                <a:cubicBezTo>
                  <a:pt x="864849" y="509890"/>
                  <a:pt x="871428" y="522337"/>
                  <a:pt x="875211" y="535577"/>
                </a:cubicBezTo>
                <a:cubicBezTo>
                  <a:pt x="880143" y="552839"/>
                  <a:pt x="884753" y="570224"/>
                  <a:pt x="888274" y="587828"/>
                </a:cubicBezTo>
                <a:cubicBezTo>
                  <a:pt x="899921" y="646062"/>
                  <a:pt x="900389" y="675479"/>
                  <a:pt x="914400" y="731520"/>
                </a:cubicBezTo>
                <a:cubicBezTo>
                  <a:pt x="917740" y="744878"/>
                  <a:pt x="923109" y="757645"/>
                  <a:pt x="927463" y="770708"/>
                </a:cubicBezTo>
                <a:cubicBezTo>
                  <a:pt x="955297" y="993377"/>
                  <a:pt x="931388" y="913106"/>
                  <a:pt x="966651" y="1018903"/>
                </a:cubicBezTo>
                <a:cubicBezTo>
                  <a:pt x="971005" y="1049383"/>
                  <a:pt x="977047" y="1079669"/>
                  <a:pt x="979714" y="1110343"/>
                </a:cubicBezTo>
                <a:cubicBezTo>
                  <a:pt x="1016750" y="1536257"/>
                  <a:pt x="967452" y="1093830"/>
                  <a:pt x="1005840" y="1554480"/>
                </a:cubicBezTo>
                <a:cubicBezTo>
                  <a:pt x="1008040" y="1580875"/>
                  <a:pt x="1015402" y="1606603"/>
                  <a:pt x="1018903" y="1632857"/>
                </a:cubicBezTo>
                <a:cubicBezTo>
                  <a:pt x="1024114" y="1671941"/>
                  <a:pt x="1027075" y="1711298"/>
                  <a:pt x="1031966" y="1750423"/>
                </a:cubicBezTo>
                <a:cubicBezTo>
                  <a:pt x="1036278" y="1784919"/>
                  <a:pt x="1047566" y="1868584"/>
                  <a:pt x="1058091" y="1907177"/>
                </a:cubicBezTo>
                <a:cubicBezTo>
                  <a:pt x="1065337" y="1933746"/>
                  <a:pt x="1061303" y="1970278"/>
                  <a:pt x="1084217" y="1985554"/>
                </a:cubicBezTo>
                <a:lnTo>
                  <a:pt x="1123406" y="2011680"/>
                </a:lnTo>
                <a:cubicBezTo>
                  <a:pt x="1180012" y="2007326"/>
                  <a:pt x="1238635" y="2014214"/>
                  <a:pt x="1293223" y="1998617"/>
                </a:cubicBezTo>
                <a:cubicBezTo>
                  <a:pt x="1306463" y="1994834"/>
                  <a:pt x="1299599" y="1971465"/>
                  <a:pt x="1306286" y="1959428"/>
                </a:cubicBezTo>
                <a:cubicBezTo>
                  <a:pt x="1332342" y="1912527"/>
                  <a:pt x="1349863" y="1876198"/>
                  <a:pt x="1397726" y="1854926"/>
                </a:cubicBezTo>
                <a:cubicBezTo>
                  <a:pt x="1422891" y="1843741"/>
                  <a:pt x="1449977" y="1837509"/>
                  <a:pt x="1476103" y="1828800"/>
                </a:cubicBezTo>
                <a:lnTo>
                  <a:pt x="1554480" y="1802674"/>
                </a:lnTo>
                <a:cubicBezTo>
                  <a:pt x="1584960" y="1798320"/>
                  <a:pt x="1615169" y="1791149"/>
                  <a:pt x="1645920" y="1789611"/>
                </a:cubicBezTo>
                <a:cubicBezTo>
                  <a:pt x="1702455" y="1786784"/>
                  <a:pt x="1759131" y="1789611"/>
                  <a:pt x="1815737" y="1789611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3308559" y="4234561"/>
            <a:ext cx="629307" cy="1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3685850" y="4695258"/>
            <a:ext cx="535456" cy="2156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477382" y="4458782"/>
            <a:ext cx="504273" cy="1548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763342" y="4151003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51926" y="426892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93294" y="4853042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22426" y="445878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3200647" y="2528090"/>
            <a:ext cx="460484" cy="482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3157888" y="2841912"/>
            <a:ext cx="465325" cy="208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776384" y="2363857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23212" y="2711493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776006" y="2533655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Leak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5522076" y="4695258"/>
            <a:ext cx="932512" cy="683566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 rot="8013655">
            <a:off x="5975194" y="4599335"/>
            <a:ext cx="820701" cy="761617"/>
            <a:chOff x="2981739" y="3195869"/>
            <a:chExt cx="655928" cy="442201"/>
          </a:xfrm>
        </p:grpSpPr>
        <p:cxnSp>
          <p:nvCxnSpPr>
            <p:cNvPr id="82" name="Straight Arrow Connector 81"/>
            <p:cNvCxnSpPr/>
            <p:nvPr/>
          </p:nvCxnSpPr>
          <p:spPr>
            <a:xfrm>
              <a:off x="3089027" y="3195869"/>
              <a:ext cx="548640" cy="382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 flipV="1">
              <a:off x="2981739" y="3271647"/>
              <a:ext cx="512695" cy="3664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3196384" y="3347260"/>
              <a:ext cx="194687" cy="1280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5620280" y="4200553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sp>
        <p:nvSpPr>
          <p:cNvPr id="86" name="TextBox 85"/>
          <p:cNvSpPr txBox="1"/>
          <p:nvPr/>
        </p:nvSpPr>
        <p:spPr>
          <a:xfrm>
            <a:off x="6808471" y="4667709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5653668" y="4489675"/>
            <a:ext cx="228065" cy="5290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263213" y="4547753"/>
            <a:ext cx="591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840268" y="4864837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glutamate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>
            <a:off x="8671448" y="4039091"/>
            <a:ext cx="593486" cy="2587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 flipV="1">
            <a:off x="8470797" y="4207160"/>
            <a:ext cx="517487" cy="2475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8671448" y="4125032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8950248" y="4335669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8269129" y="3853261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9494175" y="4322682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NCX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9683483" y="316760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PMCA</a:t>
            </a:r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5771811" y="4636278"/>
            <a:ext cx="194687" cy="1280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4781055" y="5040989"/>
            <a:ext cx="178323" cy="4552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4569200" y="5167619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Arrow Connector 128"/>
          <p:cNvCxnSpPr/>
          <p:nvPr/>
        </p:nvCxnSpPr>
        <p:spPr>
          <a:xfrm flipH="1">
            <a:off x="4447541" y="4972390"/>
            <a:ext cx="210965" cy="51311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4592823" y="542897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4160857" y="543508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246603" y="5738340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1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81084" y="932330"/>
            <a:ext cx="5755340" cy="46616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58118" y="1272988"/>
            <a:ext cx="896470" cy="376518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677231" y="1367624"/>
            <a:ext cx="604299" cy="169923"/>
          </a:xfrm>
          <a:custGeom>
            <a:avLst/>
            <a:gdLst>
              <a:gd name="connsiteX0" fmla="*/ 0 w 604299"/>
              <a:gd name="connsiteY0" fmla="*/ 127221 h 169923"/>
              <a:gd name="connsiteX1" fmla="*/ 31806 w 604299"/>
              <a:gd name="connsiteY1" fmla="*/ 39757 h 169923"/>
              <a:gd name="connsiteX2" fmla="*/ 55659 w 604299"/>
              <a:gd name="connsiteY2" fmla="*/ 23854 h 169923"/>
              <a:gd name="connsiteX3" fmla="*/ 103367 w 604299"/>
              <a:gd name="connsiteY3" fmla="*/ 31806 h 169923"/>
              <a:gd name="connsiteX4" fmla="*/ 127221 w 604299"/>
              <a:gd name="connsiteY4" fmla="*/ 39757 h 169923"/>
              <a:gd name="connsiteX5" fmla="*/ 159026 w 604299"/>
              <a:gd name="connsiteY5" fmla="*/ 47708 h 169923"/>
              <a:gd name="connsiteX6" fmla="*/ 190832 w 604299"/>
              <a:gd name="connsiteY6" fmla="*/ 119270 h 169923"/>
              <a:gd name="connsiteX7" fmla="*/ 198783 w 604299"/>
              <a:gd name="connsiteY7" fmla="*/ 159026 h 169923"/>
              <a:gd name="connsiteX8" fmla="*/ 302150 w 604299"/>
              <a:gd name="connsiteY8" fmla="*/ 127221 h 169923"/>
              <a:gd name="connsiteX9" fmla="*/ 333955 w 604299"/>
              <a:gd name="connsiteY9" fmla="*/ 111319 h 169923"/>
              <a:gd name="connsiteX10" fmla="*/ 357809 w 604299"/>
              <a:gd name="connsiteY10" fmla="*/ 95416 h 169923"/>
              <a:gd name="connsiteX11" fmla="*/ 373712 w 604299"/>
              <a:gd name="connsiteY11" fmla="*/ 71562 h 169923"/>
              <a:gd name="connsiteX12" fmla="*/ 381663 w 604299"/>
              <a:gd name="connsiteY12" fmla="*/ 31806 h 169923"/>
              <a:gd name="connsiteX13" fmla="*/ 389614 w 604299"/>
              <a:gd name="connsiteY13" fmla="*/ 7952 h 169923"/>
              <a:gd name="connsiteX14" fmla="*/ 413468 w 604299"/>
              <a:gd name="connsiteY14" fmla="*/ 0 h 169923"/>
              <a:gd name="connsiteX15" fmla="*/ 453225 w 604299"/>
              <a:gd name="connsiteY15" fmla="*/ 47708 h 169923"/>
              <a:gd name="connsiteX16" fmla="*/ 469127 w 604299"/>
              <a:gd name="connsiteY16" fmla="*/ 71562 h 169923"/>
              <a:gd name="connsiteX17" fmla="*/ 477079 w 604299"/>
              <a:gd name="connsiteY17" fmla="*/ 103367 h 169923"/>
              <a:gd name="connsiteX18" fmla="*/ 500932 w 604299"/>
              <a:gd name="connsiteY18" fmla="*/ 151075 h 169923"/>
              <a:gd name="connsiteX19" fmla="*/ 524786 w 604299"/>
              <a:gd name="connsiteY19" fmla="*/ 166978 h 169923"/>
              <a:gd name="connsiteX20" fmla="*/ 564543 w 604299"/>
              <a:gd name="connsiteY20" fmla="*/ 127221 h 169923"/>
              <a:gd name="connsiteX21" fmla="*/ 588397 w 604299"/>
              <a:gd name="connsiteY21" fmla="*/ 55659 h 169923"/>
              <a:gd name="connsiteX22" fmla="*/ 604299 w 604299"/>
              <a:gd name="connsiteY22" fmla="*/ 23854 h 16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4299" h="169923">
                <a:moveTo>
                  <a:pt x="0" y="127221"/>
                </a:moveTo>
                <a:cubicBezTo>
                  <a:pt x="5836" y="98045"/>
                  <a:pt x="9222" y="62341"/>
                  <a:pt x="31806" y="39757"/>
                </a:cubicBezTo>
                <a:cubicBezTo>
                  <a:pt x="38563" y="33000"/>
                  <a:pt x="47708" y="29155"/>
                  <a:pt x="55659" y="23854"/>
                </a:cubicBezTo>
                <a:cubicBezTo>
                  <a:pt x="71562" y="26505"/>
                  <a:pt x="87629" y="28309"/>
                  <a:pt x="103367" y="31806"/>
                </a:cubicBezTo>
                <a:cubicBezTo>
                  <a:pt x="111549" y="33624"/>
                  <a:pt x="119162" y="37455"/>
                  <a:pt x="127221" y="39757"/>
                </a:cubicBezTo>
                <a:cubicBezTo>
                  <a:pt x="137728" y="42759"/>
                  <a:pt x="148424" y="45058"/>
                  <a:pt x="159026" y="47708"/>
                </a:cubicBezTo>
                <a:cubicBezTo>
                  <a:pt x="177951" y="104482"/>
                  <a:pt x="165630" y="81468"/>
                  <a:pt x="190832" y="119270"/>
                </a:cubicBezTo>
                <a:cubicBezTo>
                  <a:pt x="193482" y="132522"/>
                  <a:pt x="186082" y="154408"/>
                  <a:pt x="198783" y="159026"/>
                </a:cubicBezTo>
                <a:cubicBezTo>
                  <a:pt x="277276" y="187569"/>
                  <a:pt x="264615" y="154031"/>
                  <a:pt x="302150" y="127221"/>
                </a:cubicBezTo>
                <a:cubicBezTo>
                  <a:pt x="311795" y="120332"/>
                  <a:pt x="323664" y="117200"/>
                  <a:pt x="333955" y="111319"/>
                </a:cubicBezTo>
                <a:cubicBezTo>
                  <a:pt x="342252" y="106578"/>
                  <a:pt x="349858" y="100717"/>
                  <a:pt x="357809" y="95416"/>
                </a:cubicBezTo>
                <a:cubicBezTo>
                  <a:pt x="363110" y="87465"/>
                  <a:pt x="370357" y="80510"/>
                  <a:pt x="373712" y="71562"/>
                </a:cubicBezTo>
                <a:cubicBezTo>
                  <a:pt x="378457" y="58908"/>
                  <a:pt x="378385" y="44917"/>
                  <a:pt x="381663" y="31806"/>
                </a:cubicBezTo>
                <a:cubicBezTo>
                  <a:pt x="383696" y="23675"/>
                  <a:pt x="383688" y="13879"/>
                  <a:pt x="389614" y="7952"/>
                </a:cubicBezTo>
                <a:cubicBezTo>
                  <a:pt x="395541" y="2025"/>
                  <a:pt x="405517" y="2651"/>
                  <a:pt x="413468" y="0"/>
                </a:cubicBezTo>
                <a:cubicBezTo>
                  <a:pt x="452957" y="59232"/>
                  <a:pt x="402200" y="-13522"/>
                  <a:pt x="453225" y="47708"/>
                </a:cubicBezTo>
                <a:cubicBezTo>
                  <a:pt x="459343" y="55049"/>
                  <a:pt x="463826" y="63611"/>
                  <a:pt x="469127" y="71562"/>
                </a:cubicBezTo>
                <a:cubicBezTo>
                  <a:pt x="471778" y="82164"/>
                  <a:pt x="474077" y="92859"/>
                  <a:pt x="477079" y="103367"/>
                </a:cubicBezTo>
                <a:cubicBezTo>
                  <a:pt x="482253" y="121475"/>
                  <a:pt x="486993" y="137136"/>
                  <a:pt x="500932" y="151075"/>
                </a:cubicBezTo>
                <a:cubicBezTo>
                  <a:pt x="507689" y="157832"/>
                  <a:pt x="516835" y="161677"/>
                  <a:pt x="524786" y="166978"/>
                </a:cubicBezTo>
                <a:cubicBezTo>
                  <a:pt x="546547" y="152470"/>
                  <a:pt x="553383" y="152330"/>
                  <a:pt x="564543" y="127221"/>
                </a:cubicBezTo>
                <a:cubicBezTo>
                  <a:pt x="564548" y="127209"/>
                  <a:pt x="584419" y="67592"/>
                  <a:pt x="588397" y="55659"/>
                </a:cubicBezTo>
                <a:cubicBezTo>
                  <a:pt x="597533" y="28250"/>
                  <a:pt x="590422" y="37733"/>
                  <a:pt x="604299" y="2385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82468" y="1589091"/>
            <a:ext cx="53789" cy="4010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86796" y="1640117"/>
            <a:ext cx="5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ATP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710941" y="1971384"/>
            <a:ext cx="2588289" cy="510350"/>
            <a:chOff x="5710941" y="1971384"/>
            <a:chExt cx="2588289" cy="510350"/>
          </a:xfrm>
        </p:grpSpPr>
        <p:sp>
          <p:nvSpPr>
            <p:cNvPr id="9" name="TextBox 8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3737113" y="1589091"/>
            <a:ext cx="548640" cy="3822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629825" y="1664869"/>
            <a:ext cx="512695" cy="3664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47833" y="200468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94466" y="1323796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844470" y="1740482"/>
            <a:ext cx="194687" cy="1280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012924" y="1584085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61684" y="2457029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33708" y="2831682"/>
            <a:ext cx="3199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Cellular metabolism, protein synthesis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710941" y="2628225"/>
            <a:ext cx="132131" cy="2731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33708" y="2841912"/>
            <a:ext cx="3161254" cy="28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9036424" y="2301252"/>
            <a:ext cx="2588289" cy="510350"/>
            <a:chOff x="5710941" y="1971384"/>
            <a:chExt cx="2588289" cy="510350"/>
          </a:xfrm>
        </p:grpSpPr>
        <p:sp>
          <p:nvSpPr>
            <p:cNvPr id="36" name="TextBox 35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41" name="Straight Arrow Connector 40"/>
          <p:cNvCxnSpPr>
            <a:endCxn id="36" idx="1"/>
          </p:cNvCxnSpPr>
          <p:nvPr/>
        </p:nvCxnSpPr>
        <p:spPr>
          <a:xfrm flipV="1">
            <a:off x="8256914" y="2485920"/>
            <a:ext cx="779510" cy="352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31595" y="2358682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9267520" y="3236563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grpSp>
        <p:nvGrpSpPr>
          <p:cNvPr id="44" name="Group 43"/>
          <p:cNvGrpSpPr/>
          <p:nvPr/>
        </p:nvGrpSpPr>
        <p:grpSpPr>
          <a:xfrm rot="19554165">
            <a:off x="8698385" y="3099403"/>
            <a:ext cx="655928" cy="442201"/>
            <a:chOff x="2981739" y="3195869"/>
            <a:chExt cx="655928" cy="442201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3089027" y="3195869"/>
              <a:ext cx="548640" cy="382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 flipV="1">
              <a:off x="2981739" y="3271647"/>
              <a:ext cx="512695" cy="3664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3196384" y="3347260"/>
              <a:ext cx="194687" cy="1280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8303140" y="3019160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514699" y="3421265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96694" y="3050022"/>
            <a:ext cx="1815737" cy="2011680"/>
          </a:xfrm>
          <a:custGeom>
            <a:avLst/>
            <a:gdLst>
              <a:gd name="connsiteX0" fmla="*/ 0 w 1815737"/>
              <a:gd name="connsiteY0" fmla="*/ 1841863 h 2011680"/>
              <a:gd name="connsiteX1" fmla="*/ 65314 w 1815737"/>
              <a:gd name="connsiteY1" fmla="*/ 1854926 h 2011680"/>
              <a:gd name="connsiteX2" fmla="*/ 248194 w 1815737"/>
              <a:gd name="connsiteY2" fmla="*/ 1841863 h 2011680"/>
              <a:gd name="connsiteX3" fmla="*/ 287383 w 1815737"/>
              <a:gd name="connsiteY3" fmla="*/ 1828800 h 2011680"/>
              <a:gd name="connsiteX4" fmla="*/ 404949 w 1815737"/>
              <a:gd name="connsiteY4" fmla="*/ 1815737 h 2011680"/>
              <a:gd name="connsiteX5" fmla="*/ 444137 w 1815737"/>
              <a:gd name="connsiteY5" fmla="*/ 1802674 h 2011680"/>
              <a:gd name="connsiteX6" fmla="*/ 522514 w 1815737"/>
              <a:gd name="connsiteY6" fmla="*/ 1750423 h 2011680"/>
              <a:gd name="connsiteX7" fmla="*/ 548640 w 1815737"/>
              <a:gd name="connsiteY7" fmla="*/ 1672046 h 2011680"/>
              <a:gd name="connsiteX8" fmla="*/ 561703 w 1815737"/>
              <a:gd name="connsiteY8" fmla="*/ 1632857 h 2011680"/>
              <a:gd name="connsiteX9" fmla="*/ 587829 w 1815737"/>
              <a:gd name="connsiteY9" fmla="*/ 1463040 h 2011680"/>
              <a:gd name="connsiteX10" fmla="*/ 600891 w 1815737"/>
              <a:gd name="connsiteY10" fmla="*/ 1423851 h 2011680"/>
              <a:gd name="connsiteX11" fmla="*/ 627017 w 1815737"/>
              <a:gd name="connsiteY11" fmla="*/ 1227908 h 2011680"/>
              <a:gd name="connsiteX12" fmla="*/ 640080 w 1815737"/>
              <a:gd name="connsiteY12" fmla="*/ 1188720 h 2011680"/>
              <a:gd name="connsiteX13" fmla="*/ 653143 w 1815737"/>
              <a:gd name="connsiteY13" fmla="*/ 1084217 h 2011680"/>
              <a:gd name="connsiteX14" fmla="*/ 666206 w 1815737"/>
              <a:gd name="connsiteY14" fmla="*/ 953588 h 2011680"/>
              <a:gd name="connsiteX15" fmla="*/ 679269 w 1815737"/>
              <a:gd name="connsiteY15" fmla="*/ 888274 h 2011680"/>
              <a:gd name="connsiteX16" fmla="*/ 705394 w 1815737"/>
              <a:gd name="connsiteY16" fmla="*/ 627017 h 2011680"/>
              <a:gd name="connsiteX17" fmla="*/ 731520 w 1815737"/>
              <a:gd name="connsiteY17" fmla="*/ 235131 h 2011680"/>
              <a:gd name="connsiteX18" fmla="*/ 757646 w 1815737"/>
              <a:gd name="connsiteY18" fmla="*/ 0 h 2011680"/>
              <a:gd name="connsiteX19" fmla="*/ 783771 w 1815737"/>
              <a:gd name="connsiteY19" fmla="*/ 39188 h 2011680"/>
              <a:gd name="connsiteX20" fmla="*/ 796834 w 1815737"/>
              <a:gd name="connsiteY20" fmla="*/ 130628 h 2011680"/>
              <a:gd name="connsiteX21" fmla="*/ 822960 w 1815737"/>
              <a:gd name="connsiteY21" fmla="*/ 248194 h 2011680"/>
              <a:gd name="connsiteX22" fmla="*/ 849086 w 1815737"/>
              <a:gd name="connsiteY22" fmla="*/ 404948 h 2011680"/>
              <a:gd name="connsiteX23" fmla="*/ 862149 w 1815737"/>
              <a:gd name="connsiteY23" fmla="*/ 496388 h 2011680"/>
              <a:gd name="connsiteX24" fmla="*/ 875211 w 1815737"/>
              <a:gd name="connsiteY24" fmla="*/ 535577 h 2011680"/>
              <a:gd name="connsiteX25" fmla="*/ 888274 w 1815737"/>
              <a:gd name="connsiteY25" fmla="*/ 587828 h 2011680"/>
              <a:gd name="connsiteX26" fmla="*/ 914400 w 1815737"/>
              <a:gd name="connsiteY26" fmla="*/ 731520 h 2011680"/>
              <a:gd name="connsiteX27" fmla="*/ 927463 w 1815737"/>
              <a:gd name="connsiteY27" fmla="*/ 770708 h 2011680"/>
              <a:gd name="connsiteX28" fmla="*/ 966651 w 1815737"/>
              <a:gd name="connsiteY28" fmla="*/ 1018903 h 2011680"/>
              <a:gd name="connsiteX29" fmla="*/ 979714 w 1815737"/>
              <a:gd name="connsiteY29" fmla="*/ 1110343 h 2011680"/>
              <a:gd name="connsiteX30" fmla="*/ 1005840 w 1815737"/>
              <a:gd name="connsiteY30" fmla="*/ 1554480 h 2011680"/>
              <a:gd name="connsiteX31" fmla="*/ 1018903 w 1815737"/>
              <a:gd name="connsiteY31" fmla="*/ 1632857 h 2011680"/>
              <a:gd name="connsiteX32" fmla="*/ 1031966 w 1815737"/>
              <a:gd name="connsiteY32" fmla="*/ 1750423 h 2011680"/>
              <a:gd name="connsiteX33" fmla="*/ 1058091 w 1815737"/>
              <a:gd name="connsiteY33" fmla="*/ 1907177 h 2011680"/>
              <a:gd name="connsiteX34" fmla="*/ 1084217 w 1815737"/>
              <a:gd name="connsiteY34" fmla="*/ 1985554 h 2011680"/>
              <a:gd name="connsiteX35" fmla="*/ 1123406 w 1815737"/>
              <a:gd name="connsiteY35" fmla="*/ 2011680 h 2011680"/>
              <a:gd name="connsiteX36" fmla="*/ 1293223 w 1815737"/>
              <a:gd name="connsiteY36" fmla="*/ 1998617 h 2011680"/>
              <a:gd name="connsiteX37" fmla="*/ 1306286 w 1815737"/>
              <a:gd name="connsiteY37" fmla="*/ 1959428 h 2011680"/>
              <a:gd name="connsiteX38" fmla="*/ 1397726 w 1815737"/>
              <a:gd name="connsiteY38" fmla="*/ 1854926 h 2011680"/>
              <a:gd name="connsiteX39" fmla="*/ 1476103 w 1815737"/>
              <a:gd name="connsiteY39" fmla="*/ 1828800 h 2011680"/>
              <a:gd name="connsiteX40" fmla="*/ 1554480 w 1815737"/>
              <a:gd name="connsiteY40" fmla="*/ 1802674 h 2011680"/>
              <a:gd name="connsiteX41" fmla="*/ 1645920 w 1815737"/>
              <a:gd name="connsiteY41" fmla="*/ 1789611 h 2011680"/>
              <a:gd name="connsiteX42" fmla="*/ 1815737 w 1815737"/>
              <a:gd name="connsiteY42" fmla="*/ 1789611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815737" h="2011680">
                <a:moveTo>
                  <a:pt x="0" y="1841863"/>
                </a:moveTo>
                <a:cubicBezTo>
                  <a:pt x="21771" y="1846217"/>
                  <a:pt x="43111" y="1854926"/>
                  <a:pt x="65314" y="1854926"/>
                </a:cubicBezTo>
                <a:cubicBezTo>
                  <a:pt x="126429" y="1854926"/>
                  <a:pt x="187497" y="1849004"/>
                  <a:pt x="248194" y="1841863"/>
                </a:cubicBezTo>
                <a:cubicBezTo>
                  <a:pt x="261869" y="1840254"/>
                  <a:pt x="273801" y="1831064"/>
                  <a:pt x="287383" y="1828800"/>
                </a:cubicBezTo>
                <a:cubicBezTo>
                  <a:pt x="326276" y="1822318"/>
                  <a:pt x="365760" y="1820091"/>
                  <a:pt x="404949" y="1815737"/>
                </a:cubicBezTo>
                <a:cubicBezTo>
                  <a:pt x="418012" y="1811383"/>
                  <a:pt x="432100" y="1809361"/>
                  <a:pt x="444137" y="1802674"/>
                </a:cubicBezTo>
                <a:cubicBezTo>
                  <a:pt x="471585" y="1787425"/>
                  <a:pt x="522514" y="1750423"/>
                  <a:pt x="522514" y="1750423"/>
                </a:cubicBezTo>
                <a:lnTo>
                  <a:pt x="548640" y="1672046"/>
                </a:lnTo>
                <a:lnTo>
                  <a:pt x="561703" y="1632857"/>
                </a:lnTo>
                <a:cubicBezTo>
                  <a:pt x="565871" y="1603684"/>
                  <a:pt x="580578" y="1495668"/>
                  <a:pt x="587829" y="1463040"/>
                </a:cubicBezTo>
                <a:cubicBezTo>
                  <a:pt x="590816" y="1449598"/>
                  <a:pt x="596537" y="1436914"/>
                  <a:pt x="600891" y="1423851"/>
                </a:cubicBezTo>
                <a:cubicBezTo>
                  <a:pt x="604070" y="1398421"/>
                  <a:pt x="621008" y="1257954"/>
                  <a:pt x="627017" y="1227908"/>
                </a:cubicBezTo>
                <a:cubicBezTo>
                  <a:pt x="629717" y="1214406"/>
                  <a:pt x="635726" y="1201783"/>
                  <a:pt x="640080" y="1188720"/>
                </a:cubicBezTo>
                <a:cubicBezTo>
                  <a:pt x="644434" y="1153886"/>
                  <a:pt x="649266" y="1119108"/>
                  <a:pt x="653143" y="1084217"/>
                </a:cubicBezTo>
                <a:cubicBezTo>
                  <a:pt x="657976" y="1040724"/>
                  <a:pt x="660422" y="996964"/>
                  <a:pt x="666206" y="953588"/>
                </a:cubicBezTo>
                <a:cubicBezTo>
                  <a:pt x="669140" y="931580"/>
                  <a:pt x="674915" y="910045"/>
                  <a:pt x="679269" y="888274"/>
                </a:cubicBezTo>
                <a:cubicBezTo>
                  <a:pt x="687977" y="801188"/>
                  <a:pt x="700794" y="714416"/>
                  <a:pt x="705394" y="627017"/>
                </a:cubicBezTo>
                <a:cubicBezTo>
                  <a:pt x="726045" y="234653"/>
                  <a:pt x="708019" y="517142"/>
                  <a:pt x="731520" y="235131"/>
                </a:cubicBezTo>
                <a:cubicBezTo>
                  <a:pt x="748395" y="32630"/>
                  <a:pt x="732624" y="125109"/>
                  <a:pt x="757646" y="0"/>
                </a:cubicBezTo>
                <a:cubicBezTo>
                  <a:pt x="766354" y="13063"/>
                  <a:pt x="779260" y="24151"/>
                  <a:pt x="783771" y="39188"/>
                </a:cubicBezTo>
                <a:cubicBezTo>
                  <a:pt x="792618" y="68679"/>
                  <a:pt x="792152" y="100197"/>
                  <a:pt x="796834" y="130628"/>
                </a:cubicBezTo>
                <a:cubicBezTo>
                  <a:pt x="809971" y="216020"/>
                  <a:pt x="802659" y="187293"/>
                  <a:pt x="822960" y="248194"/>
                </a:cubicBezTo>
                <a:cubicBezTo>
                  <a:pt x="831669" y="300445"/>
                  <a:pt x="841595" y="352508"/>
                  <a:pt x="849086" y="404948"/>
                </a:cubicBezTo>
                <a:cubicBezTo>
                  <a:pt x="853440" y="435428"/>
                  <a:pt x="856111" y="466196"/>
                  <a:pt x="862149" y="496388"/>
                </a:cubicBezTo>
                <a:cubicBezTo>
                  <a:pt x="864849" y="509890"/>
                  <a:pt x="871428" y="522337"/>
                  <a:pt x="875211" y="535577"/>
                </a:cubicBezTo>
                <a:cubicBezTo>
                  <a:pt x="880143" y="552839"/>
                  <a:pt x="884753" y="570224"/>
                  <a:pt x="888274" y="587828"/>
                </a:cubicBezTo>
                <a:cubicBezTo>
                  <a:pt x="899921" y="646062"/>
                  <a:pt x="900389" y="675479"/>
                  <a:pt x="914400" y="731520"/>
                </a:cubicBezTo>
                <a:cubicBezTo>
                  <a:pt x="917740" y="744878"/>
                  <a:pt x="923109" y="757645"/>
                  <a:pt x="927463" y="770708"/>
                </a:cubicBezTo>
                <a:cubicBezTo>
                  <a:pt x="955297" y="993377"/>
                  <a:pt x="931388" y="913106"/>
                  <a:pt x="966651" y="1018903"/>
                </a:cubicBezTo>
                <a:cubicBezTo>
                  <a:pt x="971005" y="1049383"/>
                  <a:pt x="977047" y="1079669"/>
                  <a:pt x="979714" y="1110343"/>
                </a:cubicBezTo>
                <a:cubicBezTo>
                  <a:pt x="1016750" y="1536257"/>
                  <a:pt x="967452" y="1093830"/>
                  <a:pt x="1005840" y="1554480"/>
                </a:cubicBezTo>
                <a:cubicBezTo>
                  <a:pt x="1008040" y="1580875"/>
                  <a:pt x="1015402" y="1606603"/>
                  <a:pt x="1018903" y="1632857"/>
                </a:cubicBezTo>
                <a:cubicBezTo>
                  <a:pt x="1024114" y="1671941"/>
                  <a:pt x="1027075" y="1711298"/>
                  <a:pt x="1031966" y="1750423"/>
                </a:cubicBezTo>
                <a:cubicBezTo>
                  <a:pt x="1036278" y="1784919"/>
                  <a:pt x="1047566" y="1868584"/>
                  <a:pt x="1058091" y="1907177"/>
                </a:cubicBezTo>
                <a:cubicBezTo>
                  <a:pt x="1065337" y="1933746"/>
                  <a:pt x="1061303" y="1970278"/>
                  <a:pt x="1084217" y="1985554"/>
                </a:cubicBezTo>
                <a:lnTo>
                  <a:pt x="1123406" y="2011680"/>
                </a:lnTo>
                <a:cubicBezTo>
                  <a:pt x="1180012" y="2007326"/>
                  <a:pt x="1238635" y="2014214"/>
                  <a:pt x="1293223" y="1998617"/>
                </a:cubicBezTo>
                <a:cubicBezTo>
                  <a:pt x="1306463" y="1994834"/>
                  <a:pt x="1299599" y="1971465"/>
                  <a:pt x="1306286" y="1959428"/>
                </a:cubicBezTo>
                <a:cubicBezTo>
                  <a:pt x="1332342" y="1912527"/>
                  <a:pt x="1349863" y="1876198"/>
                  <a:pt x="1397726" y="1854926"/>
                </a:cubicBezTo>
                <a:cubicBezTo>
                  <a:pt x="1422891" y="1843741"/>
                  <a:pt x="1449977" y="1837509"/>
                  <a:pt x="1476103" y="1828800"/>
                </a:cubicBezTo>
                <a:lnTo>
                  <a:pt x="1554480" y="1802674"/>
                </a:lnTo>
                <a:cubicBezTo>
                  <a:pt x="1584960" y="1798320"/>
                  <a:pt x="1615169" y="1791149"/>
                  <a:pt x="1645920" y="1789611"/>
                </a:cubicBezTo>
                <a:cubicBezTo>
                  <a:pt x="1702455" y="1786784"/>
                  <a:pt x="1759131" y="1789611"/>
                  <a:pt x="1815737" y="1789611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3308559" y="4234561"/>
            <a:ext cx="629307" cy="1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3685850" y="4695258"/>
            <a:ext cx="535456" cy="2156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477382" y="4458782"/>
            <a:ext cx="504273" cy="1548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763342" y="4151003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51926" y="426892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93294" y="4853042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22426" y="445878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3200647" y="2528090"/>
            <a:ext cx="460484" cy="482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3157888" y="2841912"/>
            <a:ext cx="465325" cy="208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776384" y="2363857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23212" y="2711493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776006" y="2533655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Leak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7069686" y="1367624"/>
            <a:ext cx="72763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HCO</a:t>
            </a:r>
            <a:r>
              <a:rPr lang="en-US" baseline="-25000" dirty="0" smtClean="0">
                <a:solidFill>
                  <a:srgbClr val="7030A0"/>
                </a:solidFill>
              </a:rPr>
              <a:t>3</a:t>
            </a:r>
            <a:r>
              <a:rPr lang="en-US" baseline="30000" dirty="0" smtClean="0">
                <a:solidFill>
                  <a:srgbClr val="7030A0"/>
                </a:solidFill>
              </a:rPr>
              <a:t>-</a:t>
            </a:r>
            <a:endParaRPr lang="en-US" baseline="30000" dirty="0">
              <a:solidFill>
                <a:srgbClr val="7030A0"/>
              </a:solidFill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7763093" y="1226606"/>
            <a:ext cx="475885" cy="34925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7872114" y="1401233"/>
            <a:ext cx="436495" cy="325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7920516" y="1401233"/>
            <a:ext cx="267629" cy="17856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8294184" y="1166644"/>
            <a:ext cx="40748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Cl</a:t>
            </a:r>
            <a:r>
              <a:rPr lang="en-US" baseline="30000" dirty="0" smtClean="0">
                <a:solidFill>
                  <a:srgbClr val="7030A0"/>
                </a:solidFill>
              </a:rPr>
              <a:t>-</a:t>
            </a:r>
            <a:endParaRPr lang="en-US" baseline="30000" dirty="0">
              <a:solidFill>
                <a:srgbClr val="7030A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046184" y="856283"/>
            <a:ext cx="86209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GABA </a:t>
            </a:r>
            <a:r>
              <a:rPr lang="en-US" baseline="-25000" dirty="0" smtClean="0">
                <a:solidFill>
                  <a:srgbClr val="7030A0"/>
                </a:solidFill>
              </a:rPr>
              <a:t>A</a:t>
            </a:r>
            <a:endParaRPr lang="en-US" baseline="-25000" dirty="0">
              <a:solidFill>
                <a:srgbClr val="7030A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027914" y="506097"/>
            <a:ext cx="2026452" cy="369332"/>
          </a:xfrm>
          <a:prstGeom prst="rect">
            <a:avLst/>
          </a:prstGeom>
          <a:noFill/>
          <a:ln cmpd="sng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Low pH</a:t>
            </a:r>
            <a:r>
              <a:rPr lang="en-US" baseline="-25000" dirty="0" smtClean="0">
                <a:solidFill>
                  <a:srgbClr val="7030A0"/>
                </a:solidFill>
              </a:rPr>
              <a:t>o</a:t>
            </a:r>
            <a:r>
              <a:rPr lang="en-US" dirty="0" smtClean="0">
                <a:solidFill>
                  <a:srgbClr val="7030A0"/>
                </a:solidFill>
              </a:rPr>
              <a:t> stimulates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5522076" y="4695258"/>
            <a:ext cx="932512" cy="683566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 rot="8013655">
            <a:off x="5975194" y="4599335"/>
            <a:ext cx="820701" cy="761617"/>
            <a:chOff x="2981739" y="3195869"/>
            <a:chExt cx="655928" cy="442201"/>
          </a:xfrm>
        </p:grpSpPr>
        <p:cxnSp>
          <p:nvCxnSpPr>
            <p:cNvPr id="82" name="Straight Arrow Connector 81"/>
            <p:cNvCxnSpPr/>
            <p:nvPr/>
          </p:nvCxnSpPr>
          <p:spPr>
            <a:xfrm>
              <a:off x="3089027" y="3195869"/>
              <a:ext cx="548640" cy="382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 flipV="1">
              <a:off x="2981739" y="3271647"/>
              <a:ext cx="512695" cy="3664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3196384" y="3347260"/>
              <a:ext cx="194687" cy="1280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5620280" y="4200553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sp>
        <p:nvSpPr>
          <p:cNvPr id="86" name="TextBox 85"/>
          <p:cNvSpPr txBox="1"/>
          <p:nvPr/>
        </p:nvSpPr>
        <p:spPr>
          <a:xfrm>
            <a:off x="6808471" y="4667709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5653668" y="4489675"/>
            <a:ext cx="228065" cy="5290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263213" y="4547753"/>
            <a:ext cx="591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840268" y="4864837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glutamate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97198" y="4246418"/>
            <a:ext cx="727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HCO</a:t>
            </a:r>
            <a:r>
              <a:rPr lang="en-US" baseline="-25000" dirty="0" smtClean="0">
                <a:solidFill>
                  <a:srgbClr val="7030A0"/>
                </a:solidFill>
              </a:rPr>
              <a:t>3</a:t>
            </a:r>
            <a:r>
              <a:rPr lang="en-US" baseline="30000" dirty="0" smtClean="0">
                <a:solidFill>
                  <a:srgbClr val="7030A0"/>
                </a:solidFill>
              </a:rPr>
              <a:t>-</a:t>
            </a:r>
            <a:endParaRPr lang="en-US" baseline="30000" dirty="0">
              <a:solidFill>
                <a:srgbClr val="7030A0"/>
              </a:solidFill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8196085" y="4606073"/>
            <a:ext cx="593486" cy="258764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7997122" y="4718949"/>
            <a:ext cx="503159" cy="32152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8196085" y="4692014"/>
            <a:ext cx="267629" cy="17856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7614026" y="4489558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>
            <a:off x="8671448" y="4039091"/>
            <a:ext cx="593486" cy="2587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 flipV="1">
            <a:off x="8470797" y="4207160"/>
            <a:ext cx="517487" cy="2475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8671448" y="4125032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8950248" y="4335669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8269129" y="3853261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9494175" y="4322682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NCX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8656579" y="4923432"/>
            <a:ext cx="287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Na-HCO</a:t>
            </a:r>
            <a:r>
              <a:rPr lang="en-US" baseline="-25000" dirty="0" smtClean="0">
                <a:solidFill>
                  <a:srgbClr val="7030A0"/>
                </a:solidFill>
              </a:rPr>
              <a:t>3</a:t>
            </a:r>
            <a:r>
              <a:rPr lang="en-US" dirty="0" smtClean="0">
                <a:solidFill>
                  <a:srgbClr val="7030A0"/>
                </a:solidFill>
              </a:rPr>
              <a:t> cotransport (</a:t>
            </a:r>
            <a:r>
              <a:rPr lang="en-US" dirty="0" err="1" smtClean="0">
                <a:solidFill>
                  <a:srgbClr val="7030A0"/>
                </a:solidFill>
              </a:rPr>
              <a:t>NBCn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683483" y="316760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PMCA</a:t>
            </a:r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5771811" y="4636278"/>
            <a:ext cx="194687" cy="1280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5553895" y="910292"/>
            <a:ext cx="727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HCO</a:t>
            </a:r>
            <a:r>
              <a:rPr lang="en-US" baseline="-25000" dirty="0" smtClean="0">
                <a:solidFill>
                  <a:srgbClr val="7030A0"/>
                </a:solidFill>
              </a:rPr>
              <a:t>3</a:t>
            </a:r>
            <a:r>
              <a:rPr lang="en-US" baseline="30000" dirty="0" smtClean="0">
                <a:solidFill>
                  <a:srgbClr val="7030A0"/>
                </a:solidFill>
              </a:rPr>
              <a:t>-</a:t>
            </a:r>
            <a:endParaRPr lang="en-US" baseline="30000" dirty="0">
              <a:solidFill>
                <a:srgbClr val="7030A0"/>
              </a:solidFill>
            </a:endParaRPr>
          </a:p>
        </p:txBody>
      </p:sp>
      <p:cxnSp>
        <p:nvCxnSpPr>
          <p:cNvPr id="117" name="Straight Arrow Connector 116"/>
          <p:cNvCxnSpPr/>
          <p:nvPr/>
        </p:nvCxnSpPr>
        <p:spPr>
          <a:xfrm flipH="1" flipV="1">
            <a:off x="5451718" y="661815"/>
            <a:ext cx="144424" cy="57722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5254766" y="731651"/>
            <a:ext cx="152550" cy="573922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4879312" y="78317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Cl</a:t>
            </a:r>
            <a:r>
              <a:rPr lang="en-US" baseline="30000" dirty="0" smtClean="0">
                <a:solidFill>
                  <a:srgbClr val="7030A0"/>
                </a:solidFill>
              </a:rPr>
              <a:t>-</a:t>
            </a:r>
            <a:endParaRPr lang="en-US" baseline="30000" dirty="0">
              <a:solidFill>
                <a:srgbClr val="7030A0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5330054" y="927156"/>
            <a:ext cx="267629" cy="17856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062403" y="54367"/>
            <a:ext cx="3875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Na-dependent &amp;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Na-independent Cl</a:t>
            </a:r>
            <a:r>
              <a:rPr lang="en-US" baseline="30000" dirty="0">
                <a:solidFill>
                  <a:srgbClr val="7030A0"/>
                </a:solidFill>
              </a:rPr>
              <a:t>-</a:t>
            </a:r>
            <a:r>
              <a:rPr lang="en-US" dirty="0" smtClean="0">
                <a:solidFill>
                  <a:srgbClr val="7030A0"/>
                </a:solidFill>
              </a:rPr>
              <a:t>/HCO</a:t>
            </a:r>
            <a:r>
              <a:rPr lang="en-US" baseline="-25000" dirty="0" smtClean="0">
                <a:solidFill>
                  <a:srgbClr val="7030A0"/>
                </a:solidFill>
              </a:rPr>
              <a:t>3</a:t>
            </a:r>
            <a:r>
              <a:rPr lang="en-US" baseline="30000" dirty="0" smtClean="0">
                <a:solidFill>
                  <a:srgbClr val="7030A0"/>
                </a:solidFill>
              </a:rPr>
              <a:t>-</a:t>
            </a:r>
            <a:r>
              <a:rPr lang="en-US" dirty="0" smtClean="0">
                <a:solidFill>
                  <a:srgbClr val="7030A0"/>
                </a:solidFill>
              </a:rPr>
              <a:t> cotransport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4781055" y="5040989"/>
            <a:ext cx="178323" cy="4552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4569200" y="5167619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Arrow Connector 128"/>
          <p:cNvCxnSpPr/>
          <p:nvPr/>
        </p:nvCxnSpPr>
        <p:spPr>
          <a:xfrm flipH="1">
            <a:off x="4447541" y="4972390"/>
            <a:ext cx="210965" cy="51311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4592823" y="542897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4160857" y="543508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246603" y="5738340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69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81084" y="932330"/>
            <a:ext cx="5755340" cy="46616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58118" y="1272988"/>
            <a:ext cx="896470" cy="376518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677231" y="1367624"/>
            <a:ext cx="604299" cy="169923"/>
          </a:xfrm>
          <a:custGeom>
            <a:avLst/>
            <a:gdLst>
              <a:gd name="connsiteX0" fmla="*/ 0 w 604299"/>
              <a:gd name="connsiteY0" fmla="*/ 127221 h 169923"/>
              <a:gd name="connsiteX1" fmla="*/ 31806 w 604299"/>
              <a:gd name="connsiteY1" fmla="*/ 39757 h 169923"/>
              <a:gd name="connsiteX2" fmla="*/ 55659 w 604299"/>
              <a:gd name="connsiteY2" fmla="*/ 23854 h 169923"/>
              <a:gd name="connsiteX3" fmla="*/ 103367 w 604299"/>
              <a:gd name="connsiteY3" fmla="*/ 31806 h 169923"/>
              <a:gd name="connsiteX4" fmla="*/ 127221 w 604299"/>
              <a:gd name="connsiteY4" fmla="*/ 39757 h 169923"/>
              <a:gd name="connsiteX5" fmla="*/ 159026 w 604299"/>
              <a:gd name="connsiteY5" fmla="*/ 47708 h 169923"/>
              <a:gd name="connsiteX6" fmla="*/ 190832 w 604299"/>
              <a:gd name="connsiteY6" fmla="*/ 119270 h 169923"/>
              <a:gd name="connsiteX7" fmla="*/ 198783 w 604299"/>
              <a:gd name="connsiteY7" fmla="*/ 159026 h 169923"/>
              <a:gd name="connsiteX8" fmla="*/ 302150 w 604299"/>
              <a:gd name="connsiteY8" fmla="*/ 127221 h 169923"/>
              <a:gd name="connsiteX9" fmla="*/ 333955 w 604299"/>
              <a:gd name="connsiteY9" fmla="*/ 111319 h 169923"/>
              <a:gd name="connsiteX10" fmla="*/ 357809 w 604299"/>
              <a:gd name="connsiteY10" fmla="*/ 95416 h 169923"/>
              <a:gd name="connsiteX11" fmla="*/ 373712 w 604299"/>
              <a:gd name="connsiteY11" fmla="*/ 71562 h 169923"/>
              <a:gd name="connsiteX12" fmla="*/ 381663 w 604299"/>
              <a:gd name="connsiteY12" fmla="*/ 31806 h 169923"/>
              <a:gd name="connsiteX13" fmla="*/ 389614 w 604299"/>
              <a:gd name="connsiteY13" fmla="*/ 7952 h 169923"/>
              <a:gd name="connsiteX14" fmla="*/ 413468 w 604299"/>
              <a:gd name="connsiteY14" fmla="*/ 0 h 169923"/>
              <a:gd name="connsiteX15" fmla="*/ 453225 w 604299"/>
              <a:gd name="connsiteY15" fmla="*/ 47708 h 169923"/>
              <a:gd name="connsiteX16" fmla="*/ 469127 w 604299"/>
              <a:gd name="connsiteY16" fmla="*/ 71562 h 169923"/>
              <a:gd name="connsiteX17" fmla="*/ 477079 w 604299"/>
              <a:gd name="connsiteY17" fmla="*/ 103367 h 169923"/>
              <a:gd name="connsiteX18" fmla="*/ 500932 w 604299"/>
              <a:gd name="connsiteY18" fmla="*/ 151075 h 169923"/>
              <a:gd name="connsiteX19" fmla="*/ 524786 w 604299"/>
              <a:gd name="connsiteY19" fmla="*/ 166978 h 169923"/>
              <a:gd name="connsiteX20" fmla="*/ 564543 w 604299"/>
              <a:gd name="connsiteY20" fmla="*/ 127221 h 169923"/>
              <a:gd name="connsiteX21" fmla="*/ 588397 w 604299"/>
              <a:gd name="connsiteY21" fmla="*/ 55659 h 169923"/>
              <a:gd name="connsiteX22" fmla="*/ 604299 w 604299"/>
              <a:gd name="connsiteY22" fmla="*/ 23854 h 169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4299" h="169923">
                <a:moveTo>
                  <a:pt x="0" y="127221"/>
                </a:moveTo>
                <a:cubicBezTo>
                  <a:pt x="5836" y="98045"/>
                  <a:pt x="9222" y="62341"/>
                  <a:pt x="31806" y="39757"/>
                </a:cubicBezTo>
                <a:cubicBezTo>
                  <a:pt x="38563" y="33000"/>
                  <a:pt x="47708" y="29155"/>
                  <a:pt x="55659" y="23854"/>
                </a:cubicBezTo>
                <a:cubicBezTo>
                  <a:pt x="71562" y="26505"/>
                  <a:pt x="87629" y="28309"/>
                  <a:pt x="103367" y="31806"/>
                </a:cubicBezTo>
                <a:cubicBezTo>
                  <a:pt x="111549" y="33624"/>
                  <a:pt x="119162" y="37455"/>
                  <a:pt x="127221" y="39757"/>
                </a:cubicBezTo>
                <a:cubicBezTo>
                  <a:pt x="137728" y="42759"/>
                  <a:pt x="148424" y="45058"/>
                  <a:pt x="159026" y="47708"/>
                </a:cubicBezTo>
                <a:cubicBezTo>
                  <a:pt x="177951" y="104482"/>
                  <a:pt x="165630" y="81468"/>
                  <a:pt x="190832" y="119270"/>
                </a:cubicBezTo>
                <a:cubicBezTo>
                  <a:pt x="193482" y="132522"/>
                  <a:pt x="186082" y="154408"/>
                  <a:pt x="198783" y="159026"/>
                </a:cubicBezTo>
                <a:cubicBezTo>
                  <a:pt x="277276" y="187569"/>
                  <a:pt x="264615" y="154031"/>
                  <a:pt x="302150" y="127221"/>
                </a:cubicBezTo>
                <a:cubicBezTo>
                  <a:pt x="311795" y="120332"/>
                  <a:pt x="323664" y="117200"/>
                  <a:pt x="333955" y="111319"/>
                </a:cubicBezTo>
                <a:cubicBezTo>
                  <a:pt x="342252" y="106578"/>
                  <a:pt x="349858" y="100717"/>
                  <a:pt x="357809" y="95416"/>
                </a:cubicBezTo>
                <a:cubicBezTo>
                  <a:pt x="363110" y="87465"/>
                  <a:pt x="370357" y="80510"/>
                  <a:pt x="373712" y="71562"/>
                </a:cubicBezTo>
                <a:cubicBezTo>
                  <a:pt x="378457" y="58908"/>
                  <a:pt x="378385" y="44917"/>
                  <a:pt x="381663" y="31806"/>
                </a:cubicBezTo>
                <a:cubicBezTo>
                  <a:pt x="383696" y="23675"/>
                  <a:pt x="383688" y="13879"/>
                  <a:pt x="389614" y="7952"/>
                </a:cubicBezTo>
                <a:cubicBezTo>
                  <a:pt x="395541" y="2025"/>
                  <a:pt x="405517" y="2651"/>
                  <a:pt x="413468" y="0"/>
                </a:cubicBezTo>
                <a:cubicBezTo>
                  <a:pt x="452957" y="59232"/>
                  <a:pt x="402200" y="-13522"/>
                  <a:pt x="453225" y="47708"/>
                </a:cubicBezTo>
                <a:cubicBezTo>
                  <a:pt x="459343" y="55049"/>
                  <a:pt x="463826" y="63611"/>
                  <a:pt x="469127" y="71562"/>
                </a:cubicBezTo>
                <a:cubicBezTo>
                  <a:pt x="471778" y="82164"/>
                  <a:pt x="474077" y="92859"/>
                  <a:pt x="477079" y="103367"/>
                </a:cubicBezTo>
                <a:cubicBezTo>
                  <a:pt x="482253" y="121475"/>
                  <a:pt x="486993" y="137136"/>
                  <a:pt x="500932" y="151075"/>
                </a:cubicBezTo>
                <a:cubicBezTo>
                  <a:pt x="507689" y="157832"/>
                  <a:pt x="516835" y="161677"/>
                  <a:pt x="524786" y="166978"/>
                </a:cubicBezTo>
                <a:cubicBezTo>
                  <a:pt x="546547" y="152470"/>
                  <a:pt x="553383" y="152330"/>
                  <a:pt x="564543" y="127221"/>
                </a:cubicBezTo>
                <a:cubicBezTo>
                  <a:pt x="564548" y="127209"/>
                  <a:pt x="584419" y="67592"/>
                  <a:pt x="588397" y="55659"/>
                </a:cubicBezTo>
                <a:cubicBezTo>
                  <a:pt x="597533" y="28250"/>
                  <a:pt x="590422" y="37733"/>
                  <a:pt x="604299" y="2385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82468" y="1589091"/>
            <a:ext cx="53789" cy="4010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86796" y="1640117"/>
            <a:ext cx="5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ATP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710941" y="1971384"/>
            <a:ext cx="2588289" cy="510350"/>
            <a:chOff x="5710941" y="1971384"/>
            <a:chExt cx="2588289" cy="510350"/>
          </a:xfrm>
        </p:grpSpPr>
        <p:sp>
          <p:nvSpPr>
            <p:cNvPr id="9" name="TextBox 8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3737113" y="1589091"/>
            <a:ext cx="548640" cy="3822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629825" y="1664869"/>
            <a:ext cx="512695" cy="3664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47833" y="200468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94466" y="1323796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844470" y="1740482"/>
            <a:ext cx="194687" cy="1280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012924" y="1584085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61684" y="2457029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33708" y="2831682"/>
            <a:ext cx="3199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Cellular metabolism, protein synthesis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710941" y="2628225"/>
            <a:ext cx="132131" cy="2731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33708" y="2841912"/>
            <a:ext cx="3161254" cy="28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9036424" y="2301252"/>
            <a:ext cx="2588289" cy="510350"/>
            <a:chOff x="5710941" y="1971384"/>
            <a:chExt cx="2588289" cy="510350"/>
          </a:xfrm>
        </p:grpSpPr>
        <p:sp>
          <p:nvSpPr>
            <p:cNvPr id="36" name="TextBox 35"/>
            <p:cNvSpPr txBox="1"/>
            <p:nvPr/>
          </p:nvSpPr>
          <p:spPr>
            <a:xfrm>
              <a:off x="5710941" y="1971386"/>
              <a:ext cx="536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748546" y="2156050"/>
              <a:ext cx="3737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060607" y="1971386"/>
              <a:ext cx="728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 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90694" y="1971384"/>
              <a:ext cx="1208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r>
                <a:rPr lang="en-US" baseline="30000" dirty="0" smtClean="0">
                  <a:solidFill>
                    <a:srgbClr val="FF0000"/>
                  </a:solidFill>
                </a:rPr>
                <a:t>+</a:t>
              </a:r>
              <a:r>
                <a:rPr lang="en-US" dirty="0" smtClean="0"/>
                <a:t> + HCO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-</a:t>
              </a:r>
              <a:endParaRPr lang="en-US" baseline="30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09966" y="214318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</a:t>
              </a:r>
              <a:endParaRPr lang="en-US" sz="1600" dirty="0"/>
            </a:p>
          </p:txBody>
        </p:sp>
      </p:grpSp>
      <p:cxnSp>
        <p:nvCxnSpPr>
          <p:cNvPr id="41" name="Straight Arrow Connector 40"/>
          <p:cNvCxnSpPr>
            <a:endCxn id="36" idx="1"/>
          </p:cNvCxnSpPr>
          <p:nvPr/>
        </p:nvCxnSpPr>
        <p:spPr>
          <a:xfrm flipV="1">
            <a:off x="8256914" y="2485920"/>
            <a:ext cx="779510" cy="352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31595" y="2358682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9267520" y="3236563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grpSp>
        <p:nvGrpSpPr>
          <p:cNvPr id="44" name="Group 43"/>
          <p:cNvGrpSpPr/>
          <p:nvPr/>
        </p:nvGrpSpPr>
        <p:grpSpPr>
          <a:xfrm rot="19554165">
            <a:off x="8698385" y="3099403"/>
            <a:ext cx="655928" cy="442201"/>
            <a:chOff x="2981739" y="3195869"/>
            <a:chExt cx="655928" cy="442201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3089027" y="3195869"/>
              <a:ext cx="548640" cy="382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 flipV="1">
              <a:off x="2981739" y="3271647"/>
              <a:ext cx="512695" cy="3664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3196384" y="3347260"/>
              <a:ext cx="194687" cy="1280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8303140" y="3019160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514699" y="3421265"/>
            <a:ext cx="520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96694" y="3050022"/>
            <a:ext cx="1815737" cy="2011680"/>
          </a:xfrm>
          <a:custGeom>
            <a:avLst/>
            <a:gdLst>
              <a:gd name="connsiteX0" fmla="*/ 0 w 1815737"/>
              <a:gd name="connsiteY0" fmla="*/ 1841863 h 2011680"/>
              <a:gd name="connsiteX1" fmla="*/ 65314 w 1815737"/>
              <a:gd name="connsiteY1" fmla="*/ 1854926 h 2011680"/>
              <a:gd name="connsiteX2" fmla="*/ 248194 w 1815737"/>
              <a:gd name="connsiteY2" fmla="*/ 1841863 h 2011680"/>
              <a:gd name="connsiteX3" fmla="*/ 287383 w 1815737"/>
              <a:gd name="connsiteY3" fmla="*/ 1828800 h 2011680"/>
              <a:gd name="connsiteX4" fmla="*/ 404949 w 1815737"/>
              <a:gd name="connsiteY4" fmla="*/ 1815737 h 2011680"/>
              <a:gd name="connsiteX5" fmla="*/ 444137 w 1815737"/>
              <a:gd name="connsiteY5" fmla="*/ 1802674 h 2011680"/>
              <a:gd name="connsiteX6" fmla="*/ 522514 w 1815737"/>
              <a:gd name="connsiteY6" fmla="*/ 1750423 h 2011680"/>
              <a:gd name="connsiteX7" fmla="*/ 548640 w 1815737"/>
              <a:gd name="connsiteY7" fmla="*/ 1672046 h 2011680"/>
              <a:gd name="connsiteX8" fmla="*/ 561703 w 1815737"/>
              <a:gd name="connsiteY8" fmla="*/ 1632857 h 2011680"/>
              <a:gd name="connsiteX9" fmla="*/ 587829 w 1815737"/>
              <a:gd name="connsiteY9" fmla="*/ 1463040 h 2011680"/>
              <a:gd name="connsiteX10" fmla="*/ 600891 w 1815737"/>
              <a:gd name="connsiteY10" fmla="*/ 1423851 h 2011680"/>
              <a:gd name="connsiteX11" fmla="*/ 627017 w 1815737"/>
              <a:gd name="connsiteY11" fmla="*/ 1227908 h 2011680"/>
              <a:gd name="connsiteX12" fmla="*/ 640080 w 1815737"/>
              <a:gd name="connsiteY12" fmla="*/ 1188720 h 2011680"/>
              <a:gd name="connsiteX13" fmla="*/ 653143 w 1815737"/>
              <a:gd name="connsiteY13" fmla="*/ 1084217 h 2011680"/>
              <a:gd name="connsiteX14" fmla="*/ 666206 w 1815737"/>
              <a:gd name="connsiteY14" fmla="*/ 953588 h 2011680"/>
              <a:gd name="connsiteX15" fmla="*/ 679269 w 1815737"/>
              <a:gd name="connsiteY15" fmla="*/ 888274 h 2011680"/>
              <a:gd name="connsiteX16" fmla="*/ 705394 w 1815737"/>
              <a:gd name="connsiteY16" fmla="*/ 627017 h 2011680"/>
              <a:gd name="connsiteX17" fmla="*/ 731520 w 1815737"/>
              <a:gd name="connsiteY17" fmla="*/ 235131 h 2011680"/>
              <a:gd name="connsiteX18" fmla="*/ 757646 w 1815737"/>
              <a:gd name="connsiteY18" fmla="*/ 0 h 2011680"/>
              <a:gd name="connsiteX19" fmla="*/ 783771 w 1815737"/>
              <a:gd name="connsiteY19" fmla="*/ 39188 h 2011680"/>
              <a:gd name="connsiteX20" fmla="*/ 796834 w 1815737"/>
              <a:gd name="connsiteY20" fmla="*/ 130628 h 2011680"/>
              <a:gd name="connsiteX21" fmla="*/ 822960 w 1815737"/>
              <a:gd name="connsiteY21" fmla="*/ 248194 h 2011680"/>
              <a:gd name="connsiteX22" fmla="*/ 849086 w 1815737"/>
              <a:gd name="connsiteY22" fmla="*/ 404948 h 2011680"/>
              <a:gd name="connsiteX23" fmla="*/ 862149 w 1815737"/>
              <a:gd name="connsiteY23" fmla="*/ 496388 h 2011680"/>
              <a:gd name="connsiteX24" fmla="*/ 875211 w 1815737"/>
              <a:gd name="connsiteY24" fmla="*/ 535577 h 2011680"/>
              <a:gd name="connsiteX25" fmla="*/ 888274 w 1815737"/>
              <a:gd name="connsiteY25" fmla="*/ 587828 h 2011680"/>
              <a:gd name="connsiteX26" fmla="*/ 914400 w 1815737"/>
              <a:gd name="connsiteY26" fmla="*/ 731520 h 2011680"/>
              <a:gd name="connsiteX27" fmla="*/ 927463 w 1815737"/>
              <a:gd name="connsiteY27" fmla="*/ 770708 h 2011680"/>
              <a:gd name="connsiteX28" fmla="*/ 966651 w 1815737"/>
              <a:gd name="connsiteY28" fmla="*/ 1018903 h 2011680"/>
              <a:gd name="connsiteX29" fmla="*/ 979714 w 1815737"/>
              <a:gd name="connsiteY29" fmla="*/ 1110343 h 2011680"/>
              <a:gd name="connsiteX30" fmla="*/ 1005840 w 1815737"/>
              <a:gd name="connsiteY30" fmla="*/ 1554480 h 2011680"/>
              <a:gd name="connsiteX31" fmla="*/ 1018903 w 1815737"/>
              <a:gd name="connsiteY31" fmla="*/ 1632857 h 2011680"/>
              <a:gd name="connsiteX32" fmla="*/ 1031966 w 1815737"/>
              <a:gd name="connsiteY32" fmla="*/ 1750423 h 2011680"/>
              <a:gd name="connsiteX33" fmla="*/ 1058091 w 1815737"/>
              <a:gd name="connsiteY33" fmla="*/ 1907177 h 2011680"/>
              <a:gd name="connsiteX34" fmla="*/ 1084217 w 1815737"/>
              <a:gd name="connsiteY34" fmla="*/ 1985554 h 2011680"/>
              <a:gd name="connsiteX35" fmla="*/ 1123406 w 1815737"/>
              <a:gd name="connsiteY35" fmla="*/ 2011680 h 2011680"/>
              <a:gd name="connsiteX36" fmla="*/ 1293223 w 1815737"/>
              <a:gd name="connsiteY36" fmla="*/ 1998617 h 2011680"/>
              <a:gd name="connsiteX37" fmla="*/ 1306286 w 1815737"/>
              <a:gd name="connsiteY37" fmla="*/ 1959428 h 2011680"/>
              <a:gd name="connsiteX38" fmla="*/ 1397726 w 1815737"/>
              <a:gd name="connsiteY38" fmla="*/ 1854926 h 2011680"/>
              <a:gd name="connsiteX39" fmla="*/ 1476103 w 1815737"/>
              <a:gd name="connsiteY39" fmla="*/ 1828800 h 2011680"/>
              <a:gd name="connsiteX40" fmla="*/ 1554480 w 1815737"/>
              <a:gd name="connsiteY40" fmla="*/ 1802674 h 2011680"/>
              <a:gd name="connsiteX41" fmla="*/ 1645920 w 1815737"/>
              <a:gd name="connsiteY41" fmla="*/ 1789611 h 2011680"/>
              <a:gd name="connsiteX42" fmla="*/ 1815737 w 1815737"/>
              <a:gd name="connsiteY42" fmla="*/ 1789611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815737" h="2011680">
                <a:moveTo>
                  <a:pt x="0" y="1841863"/>
                </a:moveTo>
                <a:cubicBezTo>
                  <a:pt x="21771" y="1846217"/>
                  <a:pt x="43111" y="1854926"/>
                  <a:pt x="65314" y="1854926"/>
                </a:cubicBezTo>
                <a:cubicBezTo>
                  <a:pt x="126429" y="1854926"/>
                  <a:pt x="187497" y="1849004"/>
                  <a:pt x="248194" y="1841863"/>
                </a:cubicBezTo>
                <a:cubicBezTo>
                  <a:pt x="261869" y="1840254"/>
                  <a:pt x="273801" y="1831064"/>
                  <a:pt x="287383" y="1828800"/>
                </a:cubicBezTo>
                <a:cubicBezTo>
                  <a:pt x="326276" y="1822318"/>
                  <a:pt x="365760" y="1820091"/>
                  <a:pt x="404949" y="1815737"/>
                </a:cubicBezTo>
                <a:cubicBezTo>
                  <a:pt x="418012" y="1811383"/>
                  <a:pt x="432100" y="1809361"/>
                  <a:pt x="444137" y="1802674"/>
                </a:cubicBezTo>
                <a:cubicBezTo>
                  <a:pt x="471585" y="1787425"/>
                  <a:pt x="522514" y="1750423"/>
                  <a:pt x="522514" y="1750423"/>
                </a:cubicBezTo>
                <a:lnTo>
                  <a:pt x="548640" y="1672046"/>
                </a:lnTo>
                <a:lnTo>
                  <a:pt x="561703" y="1632857"/>
                </a:lnTo>
                <a:cubicBezTo>
                  <a:pt x="565871" y="1603684"/>
                  <a:pt x="580578" y="1495668"/>
                  <a:pt x="587829" y="1463040"/>
                </a:cubicBezTo>
                <a:cubicBezTo>
                  <a:pt x="590816" y="1449598"/>
                  <a:pt x="596537" y="1436914"/>
                  <a:pt x="600891" y="1423851"/>
                </a:cubicBezTo>
                <a:cubicBezTo>
                  <a:pt x="604070" y="1398421"/>
                  <a:pt x="621008" y="1257954"/>
                  <a:pt x="627017" y="1227908"/>
                </a:cubicBezTo>
                <a:cubicBezTo>
                  <a:pt x="629717" y="1214406"/>
                  <a:pt x="635726" y="1201783"/>
                  <a:pt x="640080" y="1188720"/>
                </a:cubicBezTo>
                <a:cubicBezTo>
                  <a:pt x="644434" y="1153886"/>
                  <a:pt x="649266" y="1119108"/>
                  <a:pt x="653143" y="1084217"/>
                </a:cubicBezTo>
                <a:cubicBezTo>
                  <a:pt x="657976" y="1040724"/>
                  <a:pt x="660422" y="996964"/>
                  <a:pt x="666206" y="953588"/>
                </a:cubicBezTo>
                <a:cubicBezTo>
                  <a:pt x="669140" y="931580"/>
                  <a:pt x="674915" y="910045"/>
                  <a:pt x="679269" y="888274"/>
                </a:cubicBezTo>
                <a:cubicBezTo>
                  <a:pt x="687977" y="801188"/>
                  <a:pt x="700794" y="714416"/>
                  <a:pt x="705394" y="627017"/>
                </a:cubicBezTo>
                <a:cubicBezTo>
                  <a:pt x="726045" y="234653"/>
                  <a:pt x="708019" y="517142"/>
                  <a:pt x="731520" y="235131"/>
                </a:cubicBezTo>
                <a:cubicBezTo>
                  <a:pt x="748395" y="32630"/>
                  <a:pt x="732624" y="125109"/>
                  <a:pt x="757646" y="0"/>
                </a:cubicBezTo>
                <a:cubicBezTo>
                  <a:pt x="766354" y="13063"/>
                  <a:pt x="779260" y="24151"/>
                  <a:pt x="783771" y="39188"/>
                </a:cubicBezTo>
                <a:cubicBezTo>
                  <a:pt x="792618" y="68679"/>
                  <a:pt x="792152" y="100197"/>
                  <a:pt x="796834" y="130628"/>
                </a:cubicBezTo>
                <a:cubicBezTo>
                  <a:pt x="809971" y="216020"/>
                  <a:pt x="802659" y="187293"/>
                  <a:pt x="822960" y="248194"/>
                </a:cubicBezTo>
                <a:cubicBezTo>
                  <a:pt x="831669" y="300445"/>
                  <a:pt x="841595" y="352508"/>
                  <a:pt x="849086" y="404948"/>
                </a:cubicBezTo>
                <a:cubicBezTo>
                  <a:pt x="853440" y="435428"/>
                  <a:pt x="856111" y="466196"/>
                  <a:pt x="862149" y="496388"/>
                </a:cubicBezTo>
                <a:cubicBezTo>
                  <a:pt x="864849" y="509890"/>
                  <a:pt x="871428" y="522337"/>
                  <a:pt x="875211" y="535577"/>
                </a:cubicBezTo>
                <a:cubicBezTo>
                  <a:pt x="880143" y="552839"/>
                  <a:pt x="884753" y="570224"/>
                  <a:pt x="888274" y="587828"/>
                </a:cubicBezTo>
                <a:cubicBezTo>
                  <a:pt x="899921" y="646062"/>
                  <a:pt x="900389" y="675479"/>
                  <a:pt x="914400" y="731520"/>
                </a:cubicBezTo>
                <a:cubicBezTo>
                  <a:pt x="917740" y="744878"/>
                  <a:pt x="923109" y="757645"/>
                  <a:pt x="927463" y="770708"/>
                </a:cubicBezTo>
                <a:cubicBezTo>
                  <a:pt x="955297" y="993377"/>
                  <a:pt x="931388" y="913106"/>
                  <a:pt x="966651" y="1018903"/>
                </a:cubicBezTo>
                <a:cubicBezTo>
                  <a:pt x="971005" y="1049383"/>
                  <a:pt x="977047" y="1079669"/>
                  <a:pt x="979714" y="1110343"/>
                </a:cubicBezTo>
                <a:cubicBezTo>
                  <a:pt x="1016750" y="1536257"/>
                  <a:pt x="967452" y="1093830"/>
                  <a:pt x="1005840" y="1554480"/>
                </a:cubicBezTo>
                <a:cubicBezTo>
                  <a:pt x="1008040" y="1580875"/>
                  <a:pt x="1015402" y="1606603"/>
                  <a:pt x="1018903" y="1632857"/>
                </a:cubicBezTo>
                <a:cubicBezTo>
                  <a:pt x="1024114" y="1671941"/>
                  <a:pt x="1027075" y="1711298"/>
                  <a:pt x="1031966" y="1750423"/>
                </a:cubicBezTo>
                <a:cubicBezTo>
                  <a:pt x="1036278" y="1784919"/>
                  <a:pt x="1047566" y="1868584"/>
                  <a:pt x="1058091" y="1907177"/>
                </a:cubicBezTo>
                <a:cubicBezTo>
                  <a:pt x="1065337" y="1933746"/>
                  <a:pt x="1061303" y="1970278"/>
                  <a:pt x="1084217" y="1985554"/>
                </a:cubicBezTo>
                <a:lnTo>
                  <a:pt x="1123406" y="2011680"/>
                </a:lnTo>
                <a:cubicBezTo>
                  <a:pt x="1180012" y="2007326"/>
                  <a:pt x="1238635" y="2014214"/>
                  <a:pt x="1293223" y="1998617"/>
                </a:cubicBezTo>
                <a:cubicBezTo>
                  <a:pt x="1306463" y="1994834"/>
                  <a:pt x="1299599" y="1971465"/>
                  <a:pt x="1306286" y="1959428"/>
                </a:cubicBezTo>
                <a:cubicBezTo>
                  <a:pt x="1332342" y="1912527"/>
                  <a:pt x="1349863" y="1876198"/>
                  <a:pt x="1397726" y="1854926"/>
                </a:cubicBezTo>
                <a:cubicBezTo>
                  <a:pt x="1422891" y="1843741"/>
                  <a:pt x="1449977" y="1837509"/>
                  <a:pt x="1476103" y="1828800"/>
                </a:cubicBezTo>
                <a:lnTo>
                  <a:pt x="1554480" y="1802674"/>
                </a:lnTo>
                <a:cubicBezTo>
                  <a:pt x="1584960" y="1798320"/>
                  <a:pt x="1615169" y="1791149"/>
                  <a:pt x="1645920" y="1789611"/>
                </a:cubicBezTo>
                <a:cubicBezTo>
                  <a:pt x="1702455" y="1786784"/>
                  <a:pt x="1759131" y="1789611"/>
                  <a:pt x="1815737" y="1789611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3308559" y="4234561"/>
            <a:ext cx="629307" cy="1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3685850" y="4695258"/>
            <a:ext cx="535456" cy="2156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477382" y="4458782"/>
            <a:ext cx="504273" cy="1548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763342" y="4151003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51926" y="4268920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93294" y="4853042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22426" y="445878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3200647" y="2528090"/>
            <a:ext cx="460484" cy="482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3157888" y="2841912"/>
            <a:ext cx="465325" cy="208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776384" y="2363857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23212" y="2711493"/>
            <a:ext cx="375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776006" y="2533655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Leak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7069686" y="1367624"/>
            <a:ext cx="727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endParaRPr lang="en-US" baseline="30000" dirty="0"/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7763093" y="1226606"/>
            <a:ext cx="475885" cy="3492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7872114" y="1401233"/>
            <a:ext cx="436495" cy="3252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7920516" y="1401233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8294184" y="1166644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</a:t>
            </a:r>
            <a:r>
              <a:rPr lang="en-US" baseline="30000" dirty="0" smtClean="0"/>
              <a:t>-</a:t>
            </a:r>
            <a:endParaRPr lang="en-US" baseline="30000" dirty="0"/>
          </a:p>
        </p:txBody>
      </p:sp>
      <p:sp>
        <p:nvSpPr>
          <p:cNvPr id="78" name="TextBox 77"/>
          <p:cNvSpPr txBox="1"/>
          <p:nvPr/>
        </p:nvSpPr>
        <p:spPr>
          <a:xfrm>
            <a:off x="8049479" y="801100"/>
            <a:ext cx="862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GABA </a:t>
            </a:r>
            <a:r>
              <a:rPr lang="en-US" baseline="-25000" dirty="0" smtClean="0"/>
              <a:t>A</a:t>
            </a:r>
            <a:endParaRPr lang="en-US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8022257" y="487080"/>
            <a:ext cx="2026452" cy="369332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Low pH</a:t>
            </a:r>
            <a:r>
              <a:rPr lang="en-US" baseline="-25000" dirty="0" smtClean="0"/>
              <a:t>o</a:t>
            </a:r>
            <a:r>
              <a:rPr lang="en-US" dirty="0" smtClean="0"/>
              <a:t> stimulates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5522076" y="4928335"/>
            <a:ext cx="932512" cy="683566"/>
          </a:xfrm>
          <a:prstGeom prst="ellipse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grpSp>
        <p:nvGrpSpPr>
          <p:cNvPr id="81" name="Group 80"/>
          <p:cNvGrpSpPr/>
          <p:nvPr/>
        </p:nvGrpSpPr>
        <p:grpSpPr>
          <a:xfrm rot="6588957">
            <a:off x="5975194" y="4832412"/>
            <a:ext cx="820701" cy="761617"/>
            <a:chOff x="2981739" y="3195869"/>
            <a:chExt cx="655928" cy="442201"/>
          </a:xfrm>
        </p:grpSpPr>
        <p:cxnSp>
          <p:nvCxnSpPr>
            <p:cNvPr id="82" name="Straight Arrow Connector 81"/>
            <p:cNvCxnSpPr/>
            <p:nvPr/>
          </p:nvCxnSpPr>
          <p:spPr>
            <a:xfrm>
              <a:off x="3089027" y="3195869"/>
              <a:ext cx="548640" cy="382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 flipV="1">
              <a:off x="2981739" y="3271647"/>
              <a:ext cx="512695" cy="3664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3196384" y="3347260"/>
              <a:ext cx="194687" cy="1280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5692595" y="4541080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538792" y="4576352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5653668" y="4722752"/>
            <a:ext cx="228065" cy="5290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226854" y="4746897"/>
            <a:ext cx="591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804737" y="4721190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glutamate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43132" y="4299381"/>
            <a:ext cx="727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endParaRPr lang="en-US" baseline="30000" dirty="0"/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8196085" y="4606073"/>
            <a:ext cx="593486" cy="2587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7997122" y="4718949"/>
            <a:ext cx="503159" cy="3215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8196085" y="4692014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7614026" y="4489558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>
            <a:off x="8671448" y="4039091"/>
            <a:ext cx="593486" cy="2587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 flipV="1">
            <a:off x="8470797" y="4207160"/>
            <a:ext cx="517487" cy="2475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8671448" y="4125032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8950248" y="4335669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8269129" y="3853261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9494175" y="4322682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NCX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8656579" y="4923432"/>
            <a:ext cx="287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Na-HCO</a:t>
            </a:r>
            <a:r>
              <a:rPr lang="en-US" baseline="-25000" dirty="0" smtClean="0"/>
              <a:t>3</a:t>
            </a:r>
            <a:r>
              <a:rPr lang="en-US" dirty="0" smtClean="0"/>
              <a:t> cotransport (</a:t>
            </a:r>
            <a:r>
              <a:rPr lang="en-US" dirty="0" err="1" smtClean="0"/>
              <a:t>NBCn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9683483" y="316760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PMCA</a:t>
            </a:r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5700834" y="4888077"/>
            <a:ext cx="194687" cy="1280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553895" y="910292"/>
            <a:ext cx="727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endParaRPr lang="en-US" baseline="30000" dirty="0"/>
          </a:p>
        </p:txBody>
      </p:sp>
      <p:cxnSp>
        <p:nvCxnSpPr>
          <p:cNvPr id="117" name="Straight Arrow Connector 116"/>
          <p:cNvCxnSpPr/>
          <p:nvPr/>
        </p:nvCxnSpPr>
        <p:spPr>
          <a:xfrm flipH="1" flipV="1">
            <a:off x="5451718" y="661815"/>
            <a:ext cx="144424" cy="5772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5254766" y="731651"/>
            <a:ext cx="152550" cy="5739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4879312" y="78317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</a:t>
            </a:r>
            <a:r>
              <a:rPr lang="en-US" baseline="30000" dirty="0" smtClean="0"/>
              <a:t>-</a:t>
            </a:r>
            <a:endParaRPr lang="en-US" baseline="30000" dirty="0"/>
          </a:p>
        </p:txBody>
      </p:sp>
      <p:sp>
        <p:nvSpPr>
          <p:cNvPr id="123" name="Oval 122"/>
          <p:cNvSpPr/>
          <p:nvPr/>
        </p:nvSpPr>
        <p:spPr>
          <a:xfrm>
            <a:off x="5330054" y="927156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4062403" y="54367"/>
            <a:ext cx="3875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Na-dependent &amp;</a:t>
            </a:r>
          </a:p>
          <a:p>
            <a:r>
              <a:rPr lang="en-US" dirty="0" smtClean="0"/>
              <a:t>Na-independent Cl</a:t>
            </a:r>
            <a:r>
              <a:rPr lang="en-US" baseline="30000" dirty="0"/>
              <a:t>-</a:t>
            </a:r>
            <a:r>
              <a:rPr lang="en-US" dirty="0" smtClean="0"/>
              <a:t>/HCO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cotransport</a:t>
            </a:r>
            <a:endParaRPr lang="en-US" dirty="0"/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4781055" y="5040989"/>
            <a:ext cx="178323" cy="4552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4569200" y="5167619"/>
            <a:ext cx="267629" cy="17856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9" name="Straight Arrow Connector 128"/>
          <p:cNvCxnSpPr/>
          <p:nvPr/>
        </p:nvCxnSpPr>
        <p:spPr>
          <a:xfrm flipH="1">
            <a:off x="4447541" y="4972390"/>
            <a:ext cx="210965" cy="51311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4592823" y="542897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</a:t>
            </a:r>
            <a:endParaRPr lang="en-US" baseline="30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4160857" y="543508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246603" y="5738340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NHE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6350091" y="5843817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glutamate</a:t>
            </a:r>
            <a:endParaRPr lang="en-US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71849" y="473545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824249" y="488785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563427" y="4932648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949539" y="5085452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65408" y="4807401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753339" y="5084104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0070C0"/>
                </a:solidFill>
              </a:rPr>
              <a:t>.</a:t>
            </a:r>
            <a:endParaRPr lang="en-US" sz="8000" dirty="0">
              <a:solidFill>
                <a:srgbClr val="0070C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549213" y="490078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rgbClr val="0070C0"/>
                </a:solidFill>
              </a:rPr>
              <a:t>.</a:t>
            </a: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7051642" y="5292266"/>
            <a:ext cx="8871" cy="5023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6773178" y="5227929"/>
            <a:ext cx="27883" cy="5242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 rot="19559376">
            <a:off x="6789578" y="5392077"/>
            <a:ext cx="564228" cy="18171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7181379" y="5742769"/>
            <a:ext cx="1806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 Na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&amp; 1 </a:t>
            </a:r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inward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K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outward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flipV="1">
            <a:off x="7336246" y="5130731"/>
            <a:ext cx="27883" cy="5242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6672444" y="6268117"/>
            <a:ext cx="654666" cy="369332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EAAT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11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448</Words>
  <Application>Microsoft Office PowerPoint</Application>
  <PresentationFormat>Widescreen</PresentationFormat>
  <Paragraphs>218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cooper</dc:creator>
  <cp:lastModifiedBy>Robin</cp:lastModifiedBy>
  <cp:revision>15</cp:revision>
  <dcterms:created xsi:type="dcterms:W3CDTF">2014-11-10T12:38:10Z</dcterms:created>
  <dcterms:modified xsi:type="dcterms:W3CDTF">2014-11-10T17:08:09Z</dcterms:modified>
</cp:coreProperties>
</file>